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sldIdLst>
    <p:sldId id="256" r:id="rId2"/>
    <p:sldId id="270" r:id="rId3"/>
    <p:sldId id="257" r:id="rId4"/>
    <p:sldId id="269" r:id="rId5"/>
    <p:sldId id="275" r:id="rId6"/>
    <p:sldId id="276" r:id="rId7"/>
    <p:sldId id="280" r:id="rId8"/>
    <p:sldId id="281" r:id="rId9"/>
    <p:sldId id="271" r:id="rId10"/>
    <p:sldId id="272" r:id="rId11"/>
    <p:sldId id="273" r:id="rId12"/>
    <p:sldId id="274" r:id="rId13"/>
    <p:sldId id="258" r:id="rId14"/>
    <p:sldId id="262" r:id="rId15"/>
    <p:sldId id="263" r:id="rId16"/>
    <p:sldId id="260" r:id="rId17"/>
    <p:sldId id="261" r:id="rId18"/>
    <p:sldId id="264" r:id="rId19"/>
    <p:sldId id="259" r:id="rId20"/>
    <p:sldId id="266" r:id="rId21"/>
    <p:sldId id="265" r:id="rId22"/>
    <p:sldId id="267" r:id="rId23"/>
    <p:sldId id="277" r:id="rId24"/>
    <p:sldId id="278" r:id="rId25"/>
    <p:sldId id="279" r:id="rId26"/>
    <p:sldId id="268"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7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0876" autoAdjust="0"/>
  </p:normalViewPr>
  <p:slideViewPr>
    <p:cSldViewPr snapToGrid="0">
      <p:cViewPr varScale="1">
        <p:scale>
          <a:sx n="66" d="100"/>
          <a:sy n="66"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EA3CF8-8577-4A5D-A8CB-E6CECF466D91}"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1D405FBA-579A-48EF-94A7-F7017B61CB46}">
      <dgm:prSet/>
      <dgm:spPr/>
      <dgm:t>
        <a:bodyPr/>
        <a:lstStyle/>
        <a:p>
          <a:pPr rtl="0"/>
          <a:r>
            <a:rPr lang="en-US" dirty="0" smtClean="0"/>
            <a:t>• Async functions are declared by prepending the word </a:t>
          </a:r>
          <a:r>
            <a:rPr lang="en-US" b="1" dirty="0" smtClean="0"/>
            <a:t>async</a:t>
          </a:r>
          <a:r>
            <a:rPr lang="en-US" dirty="0" smtClean="0"/>
            <a:t> in their declaration</a:t>
          </a:r>
          <a:endParaRPr lang="en-US" dirty="0"/>
        </a:p>
      </dgm:t>
    </dgm:pt>
    <dgm:pt modelId="{80C3649C-0F6C-47B1-92E3-7BDB8EAC7B6C}" type="parTrans" cxnId="{1B048C01-7341-4C82-BA99-599629E00BC4}">
      <dgm:prSet/>
      <dgm:spPr/>
      <dgm:t>
        <a:bodyPr/>
        <a:lstStyle/>
        <a:p>
          <a:endParaRPr lang="en-US"/>
        </a:p>
      </dgm:t>
    </dgm:pt>
    <dgm:pt modelId="{B34AAD81-FFE2-4B49-868E-C7FEEF22FE33}" type="sibTrans" cxnId="{1B048C01-7341-4C82-BA99-599629E00BC4}">
      <dgm:prSet/>
      <dgm:spPr/>
      <dgm:t>
        <a:bodyPr/>
        <a:lstStyle/>
        <a:p>
          <a:endParaRPr lang="en-US"/>
        </a:p>
      </dgm:t>
    </dgm:pt>
    <dgm:pt modelId="{EA7AC5FD-E4E6-4A80-95B4-3F603F734D59}">
      <dgm:prSet/>
      <dgm:spPr/>
      <dgm:t>
        <a:bodyPr/>
        <a:lstStyle/>
        <a:p>
          <a:pPr rtl="0"/>
          <a:r>
            <a:rPr lang="en-US" dirty="0" smtClean="0"/>
            <a:t>• Your code can be paused waiting for an Async Function with </a:t>
          </a:r>
          <a:r>
            <a:rPr lang="en-US" b="1" dirty="0" smtClean="0"/>
            <a:t>await</a:t>
          </a:r>
          <a:r>
            <a:rPr lang="en-US" dirty="0" smtClean="0"/>
            <a:t>.</a:t>
          </a:r>
          <a:endParaRPr lang="en-US" dirty="0"/>
        </a:p>
      </dgm:t>
    </dgm:pt>
    <dgm:pt modelId="{EC0B7118-508B-422F-8870-A3885AEFAD4E}" type="parTrans" cxnId="{64435FB4-F14A-4E2C-9EDF-43E3B722FDEF}">
      <dgm:prSet/>
      <dgm:spPr/>
      <dgm:t>
        <a:bodyPr/>
        <a:lstStyle/>
        <a:p>
          <a:endParaRPr lang="en-US"/>
        </a:p>
      </dgm:t>
    </dgm:pt>
    <dgm:pt modelId="{ACA92F1E-5889-44D3-9FE9-224399DC06B6}" type="sibTrans" cxnId="{64435FB4-F14A-4E2C-9EDF-43E3B722FDEF}">
      <dgm:prSet/>
      <dgm:spPr/>
      <dgm:t>
        <a:bodyPr/>
        <a:lstStyle/>
        <a:p>
          <a:endParaRPr lang="en-US"/>
        </a:p>
      </dgm:t>
    </dgm:pt>
    <dgm:pt modelId="{BCA18222-AB44-4316-A2C7-AB0680FD7604}">
      <dgm:prSet/>
      <dgm:spPr/>
      <dgm:t>
        <a:bodyPr/>
        <a:lstStyle/>
        <a:p>
          <a:pPr rtl="0"/>
          <a:r>
            <a:rPr lang="en-US" dirty="0" smtClean="0"/>
            <a:t>• </a:t>
          </a:r>
          <a:r>
            <a:rPr lang="en-US" b="1" dirty="0" smtClean="0"/>
            <a:t>await returns </a:t>
          </a:r>
          <a:r>
            <a:rPr lang="en-US" dirty="0" smtClean="0"/>
            <a:t>whatever the </a:t>
          </a:r>
          <a:r>
            <a:rPr lang="en-US" b="1" dirty="0" smtClean="0"/>
            <a:t>async function </a:t>
          </a:r>
          <a:r>
            <a:rPr lang="en-US" dirty="0" smtClean="0"/>
            <a:t>returns when it is done.</a:t>
          </a:r>
          <a:endParaRPr lang="en-US" dirty="0"/>
        </a:p>
      </dgm:t>
    </dgm:pt>
    <dgm:pt modelId="{2F6EAFD2-5C48-4B66-A4B9-831003791CC6}" type="parTrans" cxnId="{F5D2408D-5902-4D17-9425-BD772296405B}">
      <dgm:prSet/>
      <dgm:spPr/>
      <dgm:t>
        <a:bodyPr/>
        <a:lstStyle/>
        <a:p>
          <a:endParaRPr lang="en-US"/>
        </a:p>
      </dgm:t>
    </dgm:pt>
    <dgm:pt modelId="{3D0BEE0F-9AB9-4B58-AC6B-A6C3C9D70C28}" type="sibTrans" cxnId="{F5D2408D-5902-4D17-9425-BD772296405B}">
      <dgm:prSet/>
      <dgm:spPr/>
      <dgm:t>
        <a:bodyPr/>
        <a:lstStyle/>
        <a:p>
          <a:endParaRPr lang="en-US"/>
        </a:p>
      </dgm:t>
    </dgm:pt>
    <dgm:pt modelId="{626A0AC4-52AA-4C6D-A799-A4CB020E2F36}">
      <dgm:prSet/>
      <dgm:spPr/>
      <dgm:t>
        <a:bodyPr/>
        <a:lstStyle/>
        <a:p>
          <a:pPr rtl="0"/>
          <a:r>
            <a:rPr lang="en-US" dirty="0" smtClean="0"/>
            <a:t>• </a:t>
          </a:r>
          <a:r>
            <a:rPr lang="en-US" b="1" dirty="0" smtClean="0"/>
            <a:t>await</a:t>
          </a:r>
          <a:r>
            <a:rPr lang="en-US" dirty="0" smtClean="0"/>
            <a:t> can only be used </a:t>
          </a:r>
          <a:r>
            <a:rPr lang="en-US" b="1" dirty="0" smtClean="0"/>
            <a:t>inside an async function</a:t>
          </a:r>
          <a:r>
            <a:rPr lang="en-US" dirty="0" smtClean="0"/>
            <a:t>.</a:t>
          </a:r>
          <a:endParaRPr lang="en-US" dirty="0"/>
        </a:p>
      </dgm:t>
    </dgm:pt>
    <dgm:pt modelId="{9626924C-5535-4A52-BE32-DE56C350582C}" type="parTrans" cxnId="{332D6914-4D0A-48D6-9FC3-5B8588259FE1}">
      <dgm:prSet/>
      <dgm:spPr/>
      <dgm:t>
        <a:bodyPr/>
        <a:lstStyle/>
        <a:p>
          <a:endParaRPr lang="en-US"/>
        </a:p>
      </dgm:t>
    </dgm:pt>
    <dgm:pt modelId="{3E807506-EC7B-4DD8-9912-A401C1B02A20}" type="sibTrans" cxnId="{332D6914-4D0A-48D6-9FC3-5B8588259FE1}">
      <dgm:prSet/>
      <dgm:spPr/>
      <dgm:t>
        <a:bodyPr/>
        <a:lstStyle/>
        <a:p>
          <a:endParaRPr lang="en-US"/>
        </a:p>
      </dgm:t>
    </dgm:pt>
    <dgm:pt modelId="{F5F62590-ECB6-416C-97FE-23C847B69C9F}" type="pres">
      <dgm:prSet presAssocID="{83EA3CF8-8577-4A5D-A8CB-E6CECF466D91}" presName="linear" presStyleCnt="0">
        <dgm:presLayoutVars>
          <dgm:animLvl val="lvl"/>
          <dgm:resizeHandles val="exact"/>
        </dgm:presLayoutVars>
      </dgm:prSet>
      <dgm:spPr/>
      <dgm:t>
        <a:bodyPr/>
        <a:lstStyle/>
        <a:p>
          <a:endParaRPr lang="en-US"/>
        </a:p>
      </dgm:t>
    </dgm:pt>
    <dgm:pt modelId="{11A6B442-9EDC-4589-A859-42FC3B8D1307}" type="pres">
      <dgm:prSet presAssocID="{1D405FBA-579A-48EF-94A7-F7017B61CB46}" presName="parentText" presStyleLbl="node1" presStyleIdx="0" presStyleCnt="4">
        <dgm:presLayoutVars>
          <dgm:chMax val="0"/>
          <dgm:bulletEnabled val="1"/>
        </dgm:presLayoutVars>
      </dgm:prSet>
      <dgm:spPr/>
      <dgm:t>
        <a:bodyPr/>
        <a:lstStyle/>
        <a:p>
          <a:endParaRPr lang="en-US"/>
        </a:p>
      </dgm:t>
    </dgm:pt>
    <dgm:pt modelId="{A0DCA154-F91F-4008-84B2-E140276FB875}" type="pres">
      <dgm:prSet presAssocID="{B34AAD81-FFE2-4B49-868E-C7FEEF22FE33}" presName="spacer" presStyleCnt="0"/>
      <dgm:spPr/>
    </dgm:pt>
    <dgm:pt modelId="{2D0C1898-134F-4667-956D-665444E0A69E}" type="pres">
      <dgm:prSet presAssocID="{EA7AC5FD-E4E6-4A80-95B4-3F603F734D59}" presName="parentText" presStyleLbl="node1" presStyleIdx="1" presStyleCnt="4">
        <dgm:presLayoutVars>
          <dgm:chMax val="0"/>
          <dgm:bulletEnabled val="1"/>
        </dgm:presLayoutVars>
      </dgm:prSet>
      <dgm:spPr/>
      <dgm:t>
        <a:bodyPr/>
        <a:lstStyle/>
        <a:p>
          <a:endParaRPr lang="en-US"/>
        </a:p>
      </dgm:t>
    </dgm:pt>
    <dgm:pt modelId="{B71E578F-2E7C-4A87-842C-40692C0D7D69}" type="pres">
      <dgm:prSet presAssocID="{ACA92F1E-5889-44D3-9FE9-224399DC06B6}" presName="spacer" presStyleCnt="0"/>
      <dgm:spPr/>
    </dgm:pt>
    <dgm:pt modelId="{80D66266-89FF-42B1-AD63-501B61FD0F94}" type="pres">
      <dgm:prSet presAssocID="{BCA18222-AB44-4316-A2C7-AB0680FD7604}" presName="parentText" presStyleLbl="node1" presStyleIdx="2" presStyleCnt="4">
        <dgm:presLayoutVars>
          <dgm:chMax val="0"/>
          <dgm:bulletEnabled val="1"/>
        </dgm:presLayoutVars>
      </dgm:prSet>
      <dgm:spPr/>
      <dgm:t>
        <a:bodyPr/>
        <a:lstStyle/>
        <a:p>
          <a:endParaRPr lang="en-US"/>
        </a:p>
      </dgm:t>
    </dgm:pt>
    <dgm:pt modelId="{066DC9DC-0E65-4C96-ACAF-F54628AB88F3}" type="pres">
      <dgm:prSet presAssocID="{3D0BEE0F-9AB9-4B58-AC6B-A6C3C9D70C28}" presName="spacer" presStyleCnt="0"/>
      <dgm:spPr/>
    </dgm:pt>
    <dgm:pt modelId="{198C6A24-9CB2-4069-853A-889027CAC854}" type="pres">
      <dgm:prSet presAssocID="{626A0AC4-52AA-4C6D-A799-A4CB020E2F36}" presName="parentText" presStyleLbl="node1" presStyleIdx="3" presStyleCnt="4">
        <dgm:presLayoutVars>
          <dgm:chMax val="0"/>
          <dgm:bulletEnabled val="1"/>
        </dgm:presLayoutVars>
      </dgm:prSet>
      <dgm:spPr/>
      <dgm:t>
        <a:bodyPr/>
        <a:lstStyle/>
        <a:p>
          <a:endParaRPr lang="en-US"/>
        </a:p>
      </dgm:t>
    </dgm:pt>
  </dgm:ptLst>
  <dgm:cxnLst>
    <dgm:cxn modelId="{92FC7E5D-42AC-42A2-80BE-47F345DE4F78}" type="presOf" srcId="{EA7AC5FD-E4E6-4A80-95B4-3F603F734D59}" destId="{2D0C1898-134F-4667-956D-665444E0A69E}" srcOrd="0" destOrd="0" presId="urn:microsoft.com/office/officeart/2005/8/layout/vList2"/>
    <dgm:cxn modelId="{265D94A4-2C7C-4BF4-AB1B-FEAAB02ED208}" type="presOf" srcId="{1D405FBA-579A-48EF-94A7-F7017B61CB46}" destId="{11A6B442-9EDC-4589-A859-42FC3B8D1307}" srcOrd="0" destOrd="0" presId="urn:microsoft.com/office/officeart/2005/8/layout/vList2"/>
    <dgm:cxn modelId="{332D6914-4D0A-48D6-9FC3-5B8588259FE1}" srcId="{83EA3CF8-8577-4A5D-A8CB-E6CECF466D91}" destId="{626A0AC4-52AA-4C6D-A799-A4CB020E2F36}" srcOrd="3" destOrd="0" parTransId="{9626924C-5535-4A52-BE32-DE56C350582C}" sibTransId="{3E807506-EC7B-4DD8-9912-A401C1B02A20}"/>
    <dgm:cxn modelId="{DED206BB-2EBE-491A-B50E-97B124624E83}" type="presOf" srcId="{BCA18222-AB44-4316-A2C7-AB0680FD7604}" destId="{80D66266-89FF-42B1-AD63-501B61FD0F94}" srcOrd="0" destOrd="0" presId="urn:microsoft.com/office/officeart/2005/8/layout/vList2"/>
    <dgm:cxn modelId="{64435FB4-F14A-4E2C-9EDF-43E3B722FDEF}" srcId="{83EA3CF8-8577-4A5D-A8CB-E6CECF466D91}" destId="{EA7AC5FD-E4E6-4A80-95B4-3F603F734D59}" srcOrd="1" destOrd="0" parTransId="{EC0B7118-508B-422F-8870-A3885AEFAD4E}" sibTransId="{ACA92F1E-5889-44D3-9FE9-224399DC06B6}"/>
    <dgm:cxn modelId="{F5D2408D-5902-4D17-9425-BD772296405B}" srcId="{83EA3CF8-8577-4A5D-A8CB-E6CECF466D91}" destId="{BCA18222-AB44-4316-A2C7-AB0680FD7604}" srcOrd="2" destOrd="0" parTransId="{2F6EAFD2-5C48-4B66-A4B9-831003791CC6}" sibTransId="{3D0BEE0F-9AB9-4B58-AC6B-A6C3C9D70C28}"/>
    <dgm:cxn modelId="{982CD32B-6E48-4E6A-A83C-3A40218BAACA}" type="presOf" srcId="{626A0AC4-52AA-4C6D-A799-A4CB020E2F36}" destId="{198C6A24-9CB2-4069-853A-889027CAC854}" srcOrd="0" destOrd="0" presId="urn:microsoft.com/office/officeart/2005/8/layout/vList2"/>
    <dgm:cxn modelId="{9A268FDB-A0E3-49A7-93CF-15ADB64BFC9F}" type="presOf" srcId="{83EA3CF8-8577-4A5D-A8CB-E6CECF466D91}" destId="{F5F62590-ECB6-416C-97FE-23C847B69C9F}" srcOrd="0" destOrd="0" presId="urn:microsoft.com/office/officeart/2005/8/layout/vList2"/>
    <dgm:cxn modelId="{1B048C01-7341-4C82-BA99-599629E00BC4}" srcId="{83EA3CF8-8577-4A5D-A8CB-E6CECF466D91}" destId="{1D405FBA-579A-48EF-94A7-F7017B61CB46}" srcOrd="0" destOrd="0" parTransId="{80C3649C-0F6C-47B1-92E3-7BDB8EAC7B6C}" sibTransId="{B34AAD81-FFE2-4B49-868E-C7FEEF22FE33}"/>
    <dgm:cxn modelId="{0E5D0697-2076-431F-887D-02AE51765ED0}" type="presParOf" srcId="{F5F62590-ECB6-416C-97FE-23C847B69C9F}" destId="{11A6B442-9EDC-4589-A859-42FC3B8D1307}" srcOrd="0" destOrd="0" presId="urn:microsoft.com/office/officeart/2005/8/layout/vList2"/>
    <dgm:cxn modelId="{F375279A-B33B-4048-8426-BECD0131EDC9}" type="presParOf" srcId="{F5F62590-ECB6-416C-97FE-23C847B69C9F}" destId="{A0DCA154-F91F-4008-84B2-E140276FB875}" srcOrd="1" destOrd="0" presId="urn:microsoft.com/office/officeart/2005/8/layout/vList2"/>
    <dgm:cxn modelId="{8752D849-EC88-4DCD-9625-AE5E4B41AD9D}" type="presParOf" srcId="{F5F62590-ECB6-416C-97FE-23C847B69C9F}" destId="{2D0C1898-134F-4667-956D-665444E0A69E}" srcOrd="2" destOrd="0" presId="urn:microsoft.com/office/officeart/2005/8/layout/vList2"/>
    <dgm:cxn modelId="{404D12E6-47C1-4AB3-8303-36C4676FC49C}" type="presParOf" srcId="{F5F62590-ECB6-416C-97FE-23C847B69C9F}" destId="{B71E578F-2E7C-4A87-842C-40692C0D7D69}" srcOrd="3" destOrd="0" presId="urn:microsoft.com/office/officeart/2005/8/layout/vList2"/>
    <dgm:cxn modelId="{6279621C-0227-4E16-8027-53F8E3C8D992}" type="presParOf" srcId="{F5F62590-ECB6-416C-97FE-23C847B69C9F}" destId="{80D66266-89FF-42B1-AD63-501B61FD0F94}" srcOrd="4" destOrd="0" presId="urn:microsoft.com/office/officeart/2005/8/layout/vList2"/>
    <dgm:cxn modelId="{D9108D24-3D99-48BC-AD47-74834F2173A7}" type="presParOf" srcId="{F5F62590-ECB6-416C-97FE-23C847B69C9F}" destId="{066DC9DC-0E65-4C96-ACAF-F54628AB88F3}" srcOrd="5" destOrd="0" presId="urn:microsoft.com/office/officeart/2005/8/layout/vList2"/>
    <dgm:cxn modelId="{25165069-8539-420F-A40E-5AEC1BB37D95}" type="presParOf" srcId="{F5F62590-ECB6-416C-97FE-23C847B69C9F}" destId="{198C6A24-9CB2-4069-853A-889027CAC85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A6B442-9EDC-4589-A859-42FC3B8D1307}">
      <dsp:nvSpPr>
        <dsp:cNvPr id="0" name=""/>
        <dsp:cNvSpPr/>
      </dsp:nvSpPr>
      <dsp:spPr>
        <a:xfrm>
          <a:off x="0" y="4356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Async functions are declared by prepending the word </a:t>
          </a:r>
          <a:r>
            <a:rPr lang="en-US" sz="2700" b="1" kern="1200" dirty="0" smtClean="0"/>
            <a:t>async</a:t>
          </a:r>
          <a:r>
            <a:rPr lang="en-US" sz="2700" kern="1200" dirty="0" smtClean="0"/>
            <a:t> in their declaration</a:t>
          </a:r>
          <a:endParaRPr lang="en-US" sz="2700" kern="1200" dirty="0"/>
        </a:p>
      </dsp:txBody>
      <dsp:txXfrm>
        <a:off x="52431" y="95995"/>
        <a:ext cx="8913644" cy="969198"/>
      </dsp:txXfrm>
    </dsp:sp>
    <dsp:sp modelId="{2D0C1898-134F-4667-956D-665444E0A69E}">
      <dsp:nvSpPr>
        <dsp:cNvPr id="0" name=""/>
        <dsp:cNvSpPr/>
      </dsp:nvSpPr>
      <dsp:spPr>
        <a:xfrm>
          <a:off x="0" y="119538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Your code can be paused waiting for an Async Function with </a:t>
          </a:r>
          <a:r>
            <a:rPr lang="en-US" sz="2700" b="1" kern="1200" dirty="0" smtClean="0"/>
            <a:t>await</a:t>
          </a:r>
          <a:r>
            <a:rPr lang="en-US" sz="2700" kern="1200" dirty="0" smtClean="0"/>
            <a:t>.</a:t>
          </a:r>
          <a:endParaRPr lang="en-US" sz="2700" kern="1200" dirty="0"/>
        </a:p>
      </dsp:txBody>
      <dsp:txXfrm>
        <a:off x="52431" y="1247815"/>
        <a:ext cx="8913644" cy="969198"/>
      </dsp:txXfrm>
    </dsp:sp>
    <dsp:sp modelId="{80D66266-89FF-42B1-AD63-501B61FD0F94}">
      <dsp:nvSpPr>
        <dsp:cNvPr id="0" name=""/>
        <dsp:cNvSpPr/>
      </dsp:nvSpPr>
      <dsp:spPr>
        <a:xfrm>
          <a:off x="0" y="234720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 returns </a:t>
          </a:r>
          <a:r>
            <a:rPr lang="en-US" sz="2700" kern="1200" dirty="0" smtClean="0"/>
            <a:t>whatever the </a:t>
          </a:r>
          <a:r>
            <a:rPr lang="en-US" sz="2700" b="1" kern="1200" dirty="0" smtClean="0"/>
            <a:t>async function </a:t>
          </a:r>
          <a:r>
            <a:rPr lang="en-US" sz="2700" kern="1200" dirty="0" smtClean="0"/>
            <a:t>returns when it is done.</a:t>
          </a:r>
          <a:endParaRPr lang="en-US" sz="2700" kern="1200" dirty="0"/>
        </a:p>
      </dsp:txBody>
      <dsp:txXfrm>
        <a:off x="52431" y="2399635"/>
        <a:ext cx="8913644" cy="969198"/>
      </dsp:txXfrm>
    </dsp:sp>
    <dsp:sp modelId="{198C6A24-9CB2-4069-853A-889027CAC854}">
      <dsp:nvSpPr>
        <dsp:cNvPr id="0" name=""/>
        <dsp:cNvSpPr/>
      </dsp:nvSpPr>
      <dsp:spPr>
        <a:xfrm>
          <a:off x="0" y="349902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a:t>
          </a:r>
          <a:r>
            <a:rPr lang="en-US" sz="2700" kern="1200" dirty="0" smtClean="0"/>
            <a:t> can only be used </a:t>
          </a:r>
          <a:r>
            <a:rPr lang="en-US" sz="2700" b="1" kern="1200" dirty="0" smtClean="0"/>
            <a:t>inside an async function</a:t>
          </a:r>
          <a:r>
            <a:rPr lang="en-US" sz="2700" kern="1200" dirty="0" smtClean="0"/>
            <a:t>.</a:t>
          </a:r>
          <a:endParaRPr lang="en-US" sz="2700" kern="1200" dirty="0"/>
        </a:p>
      </dsp:txBody>
      <dsp:txXfrm>
        <a:off x="52431" y="3551455"/>
        <a:ext cx="8913644" cy="96919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png>
</file>

<file path=ppt/media/image19.png>
</file>

<file path=ppt/media/image2.jpg>
</file>

<file path=ppt/media/image3.jpg>
</file>

<file path=ppt/media/image4.jpeg>
</file>

<file path=ppt/media/image5.jp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06475-00F1-4600-84BC-27AF2CEBFC86}" type="datetimeFigureOut">
              <a:rPr lang="en-US" smtClean="0"/>
              <a:t>11/18/2018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25D3C0-0187-453F-9B07-A41F08DD8B7E}" type="slidenum">
              <a:rPr lang="en-US" smtClean="0"/>
              <a:t>‹#›</a:t>
            </a:fld>
            <a:endParaRPr lang="en-US"/>
          </a:p>
        </p:txBody>
      </p:sp>
    </p:spTree>
    <p:extLst>
      <p:ext uri="{BB962C8B-B14F-4D97-AF65-F5344CB8AC3E}">
        <p14:creationId xmlns:p14="http://schemas.microsoft.com/office/powerpoint/2010/main" val="2937604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smtClean="0"/>
              <a:t>Different Ways to code;  </a:t>
            </a:r>
          </a:p>
          <a:p>
            <a:r>
              <a:rPr lang="en-US" b="1" baseline="0" dirty="0" smtClean="0"/>
              <a:t>By Ramesh</a:t>
            </a:r>
            <a:endParaRPr lang="en-US" b="1" dirty="0"/>
          </a:p>
        </p:txBody>
      </p:sp>
      <p:sp>
        <p:nvSpPr>
          <p:cNvPr id="4" name="Slide Number Placeholder 3"/>
          <p:cNvSpPr>
            <a:spLocks noGrp="1"/>
          </p:cNvSpPr>
          <p:nvPr>
            <p:ph type="sldNum" sz="quarter" idx="10"/>
          </p:nvPr>
        </p:nvSpPr>
        <p:spPr/>
        <p:txBody>
          <a:bodyPr/>
          <a:lstStyle/>
          <a:p>
            <a:fld id="{DD36543D-E89F-47CB-B9E5-BDB634382E91}" type="slidenum">
              <a:rPr lang="en-US" smtClean="0"/>
              <a:t>9</a:t>
            </a:fld>
            <a:endParaRPr lang="en-US"/>
          </a:p>
        </p:txBody>
      </p:sp>
    </p:spTree>
    <p:extLst>
      <p:ext uri="{BB962C8B-B14F-4D97-AF65-F5344CB8AC3E}">
        <p14:creationId xmlns:p14="http://schemas.microsoft.com/office/powerpoint/2010/main" val="201936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Different Ways to code;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smtClean="0"/>
              <a:t>By  Ramesh</a:t>
            </a:r>
            <a:endParaRPr lang="en-US" b="1" dirty="0" smtClean="0"/>
          </a:p>
          <a:p>
            <a:endParaRPr lang="en-US" dirty="0"/>
          </a:p>
        </p:txBody>
      </p:sp>
      <p:sp>
        <p:nvSpPr>
          <p:cNvPr id="4" name="Slide Number Placeholder 3"/>
          <p:cNvSpPr>
            <a:spLocks noGrp="1"/>
          </p:cNvSpPr>
          <p:nvPr>
            <p:ph type="sldNum" sz="quarter" idx="10"/>
          </p:nvPr>
        </p:nvSpPr>
        <p:spPr/>
        <p:txBody>
          <a:bodyPr/>
          <a:lstStyle/>
          <a:p>
            <a:fld id="{DD36543D-E89F-47CB-B9E5-BDB634382E91}" type="slidenum">
              <a:rPr lang="en-US" smtClean="0"/>
              <a:t>10</a:t>
            </a:fld>
            <a:endParaRPr lang="en-US"/>
          </a:p>
        </p:txBody>
      </p:sp>
    </p:spTree>
    <p:extLst>
      <p:ext uri="{BB962C8B-B14F-4D97-AF65-F5344CB8AC3E}">
        <p14:creationId xmlns:p14="http://schemas.microsoft.com/office/powerpoint/2010/main" val="1371619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Imagine that you’re a top singer, and fans ask day and night for your upcoming single.</a:t>
            </a:r>
          </a:p>
          <a:p>
            <a:r>
              <a:rPr lang="en-US" sz="1200" b="0" i="0" kern="1200" dirty="0" smtClean="0">
                <a:solidFill>
                  <a:schemeClr val="tx1"/>
                </a:solidFill>
                <a:effectLst/>
                <a:latin typeface="+mn-lt"/>
                <a:ea typeface="+mn-ea"/>
                <a:cs typeface="+mn-cs"/>
              </a:rPr>
              <a:t>To get some relief, you promise to send it to them when it’s published. You give your fans a list to which they can subscribe for updates. They can fill in their email addresses, so that when the song becomes available, all subscribed parties instantly receive it. And even if something goes very wrong, say, if plans to publish the song are cancelled, they will still be notified.</a:t>
            </a:r>
          </a:p>
          <a:p>
            <a:r>
              <a:rPr lang="en-US" sz="1200" b="0" i="0" kern="1200" dirty="0" smtClean="0">
                <a:solidFill>
                  <a:schemeClr val="tx1"/>
                </a:solidFill>
                <a:effectLst/>
                <a:latin typeface="+mn-lt"/>
                <a:ea typeface="+mn-ea"/>
                <a:cs typeface="+mn-cs"/>
              </a:rPr>
              <a:t>Everyone is happy, because the people don’t crowd you any more, and fans, because they won’t miss the single.</a:t>
            </a:r>
          </a:p>
          <a:p>
            <a:r>
              <a:rPr lang="en-US" sz="1200" b="0" i="0" kern="1200" dirty="0" smtClean="0">
                <a:solidFill>
                  <a:schemeClr val="tx1"/>
                </a:solidFill>
                <a:effectLst/>
                <a:latin typeface="+mn-lt"/>
                <a:ea typeface="+mn-ea"/>
                <a:cs typeface="+mn-cs"/>
              </a:rPr>
              <a:t>This is a real-life analogy for things we often have in programming:</a:t>
            </a:r>
          </a:p>
          <a:p>
            <a:r>
              <a:rPr lang="en-US" sz="1200" b="0" i="0" kern="1200" dirty="0" smtClean="0">
                <a:solidFill>
                  <a:schemeClr val="tx1"/>
                </a:solidFill>
                <a:effectLst/>
                <a:latin typeface="+mn-lt"/>
                <a:ea typeface="+mn-ea"/>
                <a:cs typeface="+mn-cs"/>
              </a:rPr>
              <a:t>A “producing code” that does something and takes time. For instance, the code loads a remote script. That’s a “singer”.</a:t>
            </a:r>
          </a:p>
          <a:p>
            <a:r>
              <a:rPr lang="en-US" sz="1200" b="0" i="0" kern="1200" dirty="0" smtClean="0">
                <a:solidFill>
                  <a:schemeClr val="tx1"/>
                </a:solidFill>
                <a:effectLst/>
                <a:latin typeface="+mn-lt"/>
                <a:ea typeface="+mn-ea"/>
                <a:cs typeface="+mn-cs"/>
              </a:rPr>
              <a:t>A “consuming code” that wants the result of the “producing code” once it’s ready. Many functions may need that result. These are the “fans”.</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promise</a:t>
            </a:r>
            <a:r>
              <a:rPr lang="en-US" sz="1200" b="0" i="0" kern="1200" dirty="0" smtClean="0">
                <a:solidFill>
                  <a:schemeClr val="tx1"/>
                </a:solidFill>
                <a:effectLst/>
                <a:latin typeface="+mn-lt"/>
                <a:ea typeface="+mn-ea"/>
                <a:cs typeface="+mn-cs"/>
              </a:rPr>
              <a:t> is a special JavaScript object that links the “producing code” and the “consuming code” together. In terms of our analogy: this is the “subscription list”. The “producing code” takes whatever time it needs to produce the promised result, and the “promise” makes that result available to all of the subscribed code when it’s ready.</a:t>
            </a:r>
          </a:p>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17</a:t>
            </a:fld>
            <a:endParaRPr lang="en-US"/>
          </a:p>
        </p:txBody>
      </p:sp>
    </p:spTree>
    <p:extLst>
      <p:ext uri="{BB962C8B-B14F-4D97-AF65-F5344CB8AC3E}">
        <p14:creationId xmlns:p14="http://schemas.microsoft.com/office/powerpoint/2010/main" val="2262733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11/18/2018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s.google.com/web/fundamentals/primers/promises" TargetMode="External"/><Relationship Id="rId2" Type="http://schemas.openxmlformats.org/officeDocument/2006/relationships/hyperlink" Target="https://developer.mozilla.org/en-US/docs/Web/JavaScript/Reference/Statements/async_function" TargetMode="External"/><Relationship Id="rId1" Type="http://schemas.openxmlformats.org/officeDocument/2006/relationships/slideLayout" Target="../slideLayouts/slideLayout6.xml"/><Relationship Id="rId5" Type="http://schemas.openxmlformats.org/officeDocument/2006/relationships/hyperlink" Target="https://medium.com/@rafaelvidaurre?source=post_header_lockup" TargetMode="External"/><Relationship Id="rId4" Type="http://schemas.openxmlformats.org/officeDocument/2006/relationships/hyperlink" Target="https://javascript.info/promise-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9756" y="1559002"/>
            <a:ext cx="4870430" cy="1221880"/>
          </a:xfrm>
        </p:spPr>
        <p:txBody>
          <a:bodyPr>
            <a:normAutofit/>
          </a:bodyPr>
          <a:lstStyle/>
          <a:p>
            <a:r>
              <a:rPr lang="en-US" sz="7200" dirty="0" smtClean="0"/>
              <a:t>SPHERO</a:t>
            </a:r>
            <a:endParaRPr lang="en-US" sz="7200" dirty="0"/>
          </a:p>
        </p:txBody>
      </p:sp>
      <p:sp>
        <p:nvSpPr>
          <p:cNvPr id="3" name="Subtitle 2"/>
          <p:cNvSpPr>
            <a:spLocks noGrp="1"/>
          </p:cNvSpPr>
          <p:nvPr>
            <p:ph type="subTitle" idx="1"/>
          </p:nvPr>
        </p:nvSpPr>
        <p:spPr>
          <a:xfrm>
            <a:off x="2841424" y="2741443"/>
            <a:ext cx="2597048" cy="457200"/>
          </a:xfrm>
        </p:spPr>
        <p:txBody>
          <a:bodyPr>
            <a:normAutofit/>
          </a:bodyPr>
          <a:lstStyle/>
          <a:p>
            <a:r>
              <a:rPr lang="en-US" sz="2000" dirty="0" smtClean="0">
                <a:solidFill>
                  <a:schemeClr val="accent5">
                    <a:lumMod val="75000"/>
                  </a:schemeClr>
                </a:solidFill>
              </a:rPr>
              <a:t>Async and await</a:t>
            </a:r>
            <a:endParaRPr lang="en-US" sz="2000" dirty="0">
              <a:solidFill>
                <a:schemeClr val="accent5">
                  <a:lumMod val="75000"/>
                </a:schemeClr>
              </a:solidFill>
            </a:endParaRPr>
          </a:p>
        </p:txBody>
      </p:sp>
      <p:pic>
        <p:nvPicPr>
          <p:cNvPr id="4" name="inside_spr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lum bright="3000"/>
          </a:blip>
          <a:stretch>
            <a:fillRect/>
          </a:stretch>
        </p:blipFill>
        <p:spPr>
          <a:xfrm>
            <a:off x="8496887" y="517742"/>
            <a:ext cx="3456634" cy="5748160"/>
          </a:xfrm>
          <a:prstGeom prst="rect">
            <a:avLst/>
          </a:prstGeom>
          <a:ln>
            <a:noFill/>
          </a:ln>
          <a:effectLst>
            <a:reflection blurRad="12700" stA="30000" endPos="30000" dist="5000" dir="5400000" sy="-100000" algn="bl" rotWithShape="0"/>
          </a:effectLst>
          <a:scene3d>
            <a:camera prst="perspectiveContrastingLeftFacing" fov="2700000">
              <a:rot lat="300000" lon="1800000" rev="0"/>
            </a:camera>
            <a:lightRig rig="threePt" dir="t">
              <a:rot lat="0" lon="0" rev="2700000"/>
            </a:lightRig>
          </a:scene3d>
          <a:sp3d>
            <a:bevelT w="63500" h="50800"/>
          </a:sp3d>
        </p:spPr>
      </p:pic>
      <p:sp>
        <p:nvSpPr>
          <p:cNvPr id="5" name="Title 1"/>
          <p:cNvSpPr txBox="1">
            <a:spLocks/>
          </p:cNvSpPr>
          <p:nvPr/>
        </p:nvSpPr>
        <p:spPr>
          <a:xfrm>
            <a:off x="5592261" y="3163222"/>
            <a:ext cx="2904626" cy="122188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solidFill>
                  <a:schemeClr val="accent2"/>
                </a:solidFill>
                <a:latin typeface="Arial Rounded MT Bold" panose="020F0704030504030204" pitchFamily="34" charset="0"/>
              </a:rPr>
              <a:t>Presented by</a:t>
            </a:r>
            <a:endParaRPr lang="en-US" sz="2400" dirty="0">
              <a:solidFill>
                <a:schemeClr val="accent2"/>
              </a:solidFill>
              <a:latin typeface="Arial Rounded MT Bold" panose="020F0704030504030204" pitchFamily="34" charset="0"/>
            </a:endParaRPr>
          </a:p>
        </p:txBody>
      </p:sp>
      <p:sp>
        <p:nvSpPr>
          <p:cNvPr id="6" name="Title 1"/>
          <p:cNvSpPr txBox="1">
            <a:spLocks/>
          </p:cNvSpPr>
          <p:nvPr/>
        </p:nvSpPr>
        <p:spPr>
          <a:xfrm>
            <a:off x="5592261" y="4385102"/>
            <a:ext cx="3875850" cy="203454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smtClean="0">
                <a:solidFill>
                  <a:schemeClr val="tx1">
                    <a:lumMod val="75000"/>
                    <a:lumOff val="25000"/>
                  </a:schemeClr>
                </a:solidFill>
                <a:latin typeface="Arial" panose="020B0604020202020204" pitchFamily="34" charset="0"/>
                <a:cs typeface="Arial" panose="020B0604020202020204" pitchFamily="34" charset="0"/>
              </a:rPr>
              <a:t>Ankit Prakash</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Rahul Reddy Dayam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Venkat Akhil Pendem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Ramesh Nutulapathi</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Keerthi Sree Kukunoor</a:t>
            </a:r>
          </a:p>
          <a:p>
            <a:endParaRPr lang="en-US" sz="20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79810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1" presetClass="mediacall" presetSubtype="0" fill="hold" nodeType="afterEffect">
                                  <p:stCondLst>
                                    <p:cond delay="0"/>
                                  </p:stCondLst>
                                  <p:childTnLst>
                                    <p:cmd type="call" cmd="playFrom(0.0)">
                                      <p:cBhvr>
                                        <p:cTn id="15" dur="2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4926" y="509452"/>
            <a:ext cx="9392195" cy="5844564"/>
          </a:xfrm>
          <a:prstGeom prst="rect">
            <a:avLst/>
          </a:prstGeom>
        </p:spPr>
      </p:pic>
      <p:sp>
        <p:nvSpPr>
          <p:cNvPr id="7" name="TextBox 6"/>
          <p:cNvSpPr txBox="1"/>
          <p:nvPr/>
        </p:nvSpPr>
        <p:spPr>
          <a:xfrm>
            <a:off x="2142309" y="2024743"/>
            <a:ext cx="2704011" cy="2585323"/>
          </a:xfrm>
          <a:prstGeom prst="rect">
            <a:avLst/>
          </a:prstGeom>
          <a:noFill/>
        </p:spPr>
        <p:txBody>
          <a:bodyPr wrap="square" rtlCol="0">
            <a:spAutoFit/>
          </a:bodyPr>
          <a:lstStyle/>
          <a:p>
            <a:pPr>
              <a:lnSpc>
                <a:spcPct val="150000"/>
              </a:lnSpc>
            </a:pPr>
            <a:r>
              <a:rPr lang="en-US" b="1" u="sng" dirty="0"/>
              <a:t>Draw Programming</a:t>
            </a:r>
            <a:r>
              <a:rPr lang="en-US" dirty="0"/>
              <a:t>: </a:t>
            </a:r>
          </a:p>
          <a:p>
            <a:pPr>
              <a:lnSpc>
                <a:spcPct val="150000"/>
              </a:lnSpc>
            </a:pPr>
            <a:r>
              <a:rPr lang="en-US" dirty="0" smtClean="0"/>
              <a:t>This </a:t>
            </a:r>
            <a:r>
              <a:rPr lang="en-US" dirty="0"/>
              <a:t>is the simpler method of programming. </a:t>
            </a:r>
            <a:br>
              <a:rPr lang="en-US" dirty="0"/>
            </a:br>
            <a:r>
              <a:rPr lang="en-US" dirty="0" smtClean="0"/>
              <a:t>Users </a:t>
            </a:r>
            <a:r>
              <a:rPr lang="en-US" dirty="0"/>
              <a:t>draw lines to program their robot</a:t>
            </a:r>
            <a:r>
              <a:rPr lang="en-US" dirty="0" smtClean="0"/>
              <a:t>.</a:t>
            </a:r>
            <a:endParaRPr lang="en-US" dirty="0"/>
          </a:p>
        </p:txBody>
      </p:sp>
    </p:spTree>
    <p:extLst>
      <p:ext uri="{BB962C8B-B14F-4D97-AF65-F5344CB8AC3E}">
        <p14:creationId xmlns:p14="http://schemas.microsoft.com/office/powerpoint/2010/main" val="29608445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051" y="323790"/>
            <a:ext cx="9405257" cy="6245706"/>
          </a:xfrm>
          <a:prstGeom prst="rect">
            <a:avLst/>
          </a:prstGeom>
        </p:spPr>
      </p:pic>
      <p:sp>
        <p:nvSpPr>
          <p:cNvPr id="5" name="TextBox 4"/>
          <p:cNvSpPr txBox="1"/>
          <p:nvPr/>
        </p:nvSpPr>
        <p:spPr>
          <a:xfrm>
            <a:off x="5995851" y="2351313"/>
            <a:ext cx="4637315" cy="1200329"/>
          </a:xfrm>
          <a:prstGeom prst="rect">
            <a:avLst/>
          </a:prstGeom>
          <a:noFill/>
        </p:spPr>
        <p:txBody>
          <a:bodyPr wrap="square" rtlCol="0">
            <a:spAutoFit/>
          </a:bodyPr>
          <a:lstStyle/>
          <a:p>
            <a:r>
              <a:rPr lang="en-US" b="1" u="sng" dirty="0"/>
              <a:t>Block Programming:</a:t>
            </a:r>
            <a:br>
              <a:rPr lang="en-US" b="1" u="sng" dirty="0"/>
            </a:br>
            <a:r>
              <a:rPr lang="en-US" dirty="0"/>
              <a:t>Block-based drag and drop interface.</a:t>
            </a:r>
            <a:br>
              <a:rPr lang="en-US" dirty="0"/>
            </a:br>
            <a:r>
              <a:rPr lang="en-US" dirty="0"/>
              <a:t>You can view the JavaScript text code behind a blocks program.</a:t>
            </a:r>
          </a:p>
        </p:txBody>
      </p:sp>
    </p:spTree>
    <p:extLst>
      <p:ext uri="{BB962C8B-B14F-4D97-AF65-F5344CB8AC3E}">
        <p14:creationId xmlns:p14="http://schemas.microsoft.com/office/powerpoint/2010/main" val="1777948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9429" y="364467"/>
            <a:ext cx="8881937" cy="6219212"/>
          </a:xfrm>
          <a:prstGeom prst="rect">
            <a:avLst/>
          </a:prstGeom>
        </p:spPr>
      </p:pic>
      <p:sp>
        <p:nvSpPr>
          <p:cNvPr id="5" name="TextBox 4"/>
          <p:cNvSpPr txBox="1"/>
          <p:nvPr/>
        </p:nvSpPr>
        <p:spPr>
          <a:xfrm>
            <a:off x="3958046" y="5081451"/>
            <a:ext cx="5982788" cy="923330"/>
          </a:xfrm>
          <a:prstGeom prst="rect">
            <a:avLst/>
          </a:prstGeom>
          <a:noFill/>
        </p:spPr>
        <p:txBody>
          <a:bodyPr wrap="square" rtlCol="0">
            <a:spAutoFit/>
          </a:bodyPr>
          <a:lstStyle/>
          <a:p>
            <a:r>
              <a:rPr lang="en-US" b="1" u="sng"/>
              <a:t>Text Programming:</a:t>
            </a:r>
            <a:br>
              <a:rPr lang="en-US" b="1" u="sng"/>
            </a:br>
            <a:r>
              <a:rPr lang="en-US"/>
              <a:t>Can program with a text editor.</a:t>
            </a:r>
            <a:br>
              <a:rPr lang="en-US"/>
            </a:br>
            <a:r>
              <a:rPr lang="en-US" dirty="0"/>
              <a:t>All text coding is done using JavaScript.</a:t>
            </a:r>
          </a:p>
        </p:txBody>
      </p:sp>
    </p:spTree>
    <p:extLst>
      <p:ext uri="{BB962C8B-B14F-4D97-AF65-F5344CB8AC3E}">
        <p14:creationId xmlns:p14="http://schemas.microsoft.com/office/powerpoint/2010/main" val="1173139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08518" y="2495114"/>
            <a:ext cx="8911687" cy="1280890"/>
          </a:xfrm>
        </p:spPr>
        <p:txBody>
          <a:bodyPr>
            <a:normAutofit/>
          </a:bodyPr>
          <a:lstStyle/>
          <a:p>
            <a:pPr algn="ctr"/>
            <a:r>
              <a:rPr lang="en-US" sz="6600" dirty="0" smtClean="0"/>
              <a:t>ASYNC &amp; AWAIT</a:t>
            </a:r>
            <a:endParaRPr lang="en-US" sz="6600" dirty="0"/>
          </a:p>
        </p:txBody>
      </p:sp>
    </p:spTree>
    <p:extLst>
      <p:ext uri="{BB962C8B-B14F-4D97-AF65-F5344CB8AC3E}">
        <p14:creationId xmlns:p14="http://schemas.microsoft.com/office/powerpoint/2010/main" val="16158581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5070" y="2525486"/>
            <a:ext cx="10174361" cy="1005506"/>
          </a:xfrm>
        </p:spPr>
        <p:txBody>
          <a:bodyPr>
            <a:noAutofit/>
          </a:bodyPr>
          <a:lstStyle/>
          <a:p>
            <a:r>
              <a:rPr lang="en-US" sz="3200" dirty="0"/>
              <a:t>Before jumping directly to </a:t>
            </a:r>
            <a:r>
              <a:rPr lang="en-US" sz="3200" dirty="0" smtClean="0"/>
              <a:t>Async, </a:t>
            </a:r>
            <a:r>
              <a:rPr lang="en-US" sz="3200" dirty="0"/>
              <a:t>consider this</a:t>
            </a:r>
            <a:r>
              <a:rPr lang="en-US" sz="3200" dirty="0" smtClean="0"/>
              <a:t/>
            </a:r>
            <a:br>
              <a:rPr lang="en-US" sz="3200" dirty="0" smtClean="0"/>
            </a:br>
            <a:endParaRPr lang="en-US" sz="3200" dirty="0"/>
          </a:p>
        </p:txBody>
      </p:sp>
      <p:sp>
        <p:nvSpPr>
          <p:cNvPr id="3" name="Rectangle 2"/>
          <p:cNvSpPr/>
          <p:nvPr/>
        </p:nvSpPr>
        <p:spPr>
          <a:xfrm>
            <a:off x="2206171" y="3530992"/>
            <a:ext cx="9811658" cy="2246769"/>
          </a:xfrm>
          <a:prstGeom prst="rect">
            <a:avLst/>
          </a:prstGeom>
        </p:spPr>
        <p:txBody>
          <a:bodyPr wrap="square">
            <a:spAutoFit/>
          </a:bodyPr>
          <a:lstStyle/>
          <a:p>
            <a:r>
              <a:rPr lang="en-US" sz="2800" dirty="0">
                <a:solidFill>
                  <a:schemeClr val="tx1">
                    <a:lumMod val="50000"/>
                    <a:lumOff val="50000"/>
                  </a:schemeClr>
                </a:solidFill>
                <a:latin typeface="+mj-lt"/>
                <a:ea typeface="+mj-ea"/>
                <a:cs typeface="+mj-cs"/>
              </a:rPr>
              <a:t>Suppose if we want to do a task after completing a different task or if we want to perform </a:t>
            </a:r>
            <a:r>
              <a:rPr lang="en-US" sz="2800" dirty="0" smtClean="0">
                <a:solidFill>
                  <a:schemeClr val="tx1">
                    <a:lumMod val="50000"/>
                    <a:lumOff val="50000"/>
                  </a:schemeClr>
                </a:solidFill>
                <a:latin typeface="+mj-lt"/>
                <a:ea typeface="+mj-ea"/>
                <a:cs typeface="+mj-cs"/>
              </a:rPr>
              <a:t>certain number of tasks </a:t>
            </a:r>
            <a:r>
              <a:rPr lang="en-US" sz="2800" dirty="0">
                <a:solidFill>
                  <a:schemeClr val="tx1">
                    <a:lumMod val="50000"/>
                    <a:lumOff val="50000"/>
                  </a:schemeClr>
                </a:solidFill>
                <a:latin typeface="+mj-lt"/>
                <a:ea typeface="+mj-ea"/>
                <a:cs typeface="+mj-cs"/>
              </a:rPr>
              <a:t>one after the other and not simultaneously</a:t>
            </a:r>
            <a:r>
              <a:rPr lang="en-US" sz="2800" dirty="0" smtClean="0">
                <a:solidFill>
                  <a:schemeClr val="tx1">
                    <a:lumMod val="50000"/>
                    <a:lumOff val="50000"/>
                  </a:schemeClr>
                </a:solidFill>
                <a:latin typeface="+mj-lt"/>
                <a:ea typeface="+mj-ea"/>
                <a:cs typeface="+mj-cs"/>
              </a:rPr>
              <a:t>.</a:t>
            </a:r>
          </a:p>
          <a:p>
            <a:endParaRPr lang="en-US" sz="2800" dirty="0" smtClean="0">
              <a:solidFill>
                <a:schemeClr val="tx1">
                  <a:lumMod val="50000"/>
                  <a:lumOff val="50000"/>
                </a:schemeClr>
              </a:solidFill>
              <a:latin typeface="+mj-lt"/>
              <a:ea typeface="+mj-ea"/>
              <a:cs typeface="+mj-cs"/>
            </a:endParaRPr>
          </a:p>
          <a:p>
            <a:r>
              <a:rPr lang="en-US" sz="2800" dirty="0" smtClean="0">
                <a:solidFill>
                  <a:schemeClr val="tx1">
                    <a:lumMod val="50000"/>
                    <a:lumOff val="50000"/>
                  </a:schemeClr>
                </a:solidFill>
                <a:latin typeface="+mj-lt"/>
                <a:ea typeface="+mj-ea"/>
                <a:cs typeface="+mj-cs"/>
              </a:rPr>
              <a:t>How </a:t>
            </a:r>
            <a:r>
              <a:rPr lang="en-US" sz="2800" dirty="0">
                <a:solidFill>
                  <a:schemeClr val="tx1">
                    <a:lumMod val="50000"/>
                    <a:lumOff val="50000"/>
                  </a:schemeClr>
                </a:solidFill>
                <a:latin typeface="+mj-lt"/>
                <a:ea typeface="+mj-ea"/>
                <a:cs typeface="+mj-cs"/>
              </a:rPr>
              <a:t>will you achieve this </a:t>
            </a:r>
            <a:r>
              <a:rPr lang="en-US" sz="2800" b="1" dirty="0">
                <a:solidFill>
                  <a:schemeClr val="tx1">
                    <a:lumMod val="50000"/>
                    <a:lumOff val="50000"/>
                  </a:schemeClr>
                </a:solidFill>
                <a:latin typeface="+mj-lt"/>
                <a:ea typeface="+mj-ea"/>
                <a:cs typeface="+mj-cs"/>
              </a:rPr>
              <a:t>without using Async </a:t>
            </a:r>
            <a:r>
              <a:rPr lang="en-US" sz="2800" b="1" dirty="0" smtClean="0">
                <a:solidFill>
                  <a:schemeClr val="tx1">
                    <a:lumMod val="50000"/>
                    <a:lumOff val="50000"/>
                  </a:schemeClr>
                </a:solidFill>
                <a:latin typeface="+mj-lt"/>
                <a:ea typeface="+mj-ea"/>
                <a:cs typeface="+mj-cs"/>
              </a:rPr>
              <a:t>function</a:t>
            </a:r>
            <a:r>
              <a:rPr lang="en-US" sz="2800" dirty="0" smtClean="0">
                <a:solidFill>
                  <a:schemeClr val="tx1">
                    <a:lumMod val="50000"/>
                    <a:lumOff val="50000"/>
                  </a:schemeClr>
                </a:solidFill>
                <a:latin typeface="+mj-lt"/>
                <a:ea typeface="+mj-ea"/>
                <a:cs typeface="+mj-cs"/>
              </a:rPr>
              <a:t>?</a:t>
            </a:r>
            <a:endParaRPr lang="en-US" sz="2800" dirty="0">
              <a:solidFill>
                <a:schemeClr val="tx1">
                  <a:lumMod val="50000"/>
                  <a:lumOff val="50000"/>
                </a:schemeClr>
              </a:solidFill>
              <a:latin typeface="+mj-lt"/>
              <a:ea typeface="+mj-ea"/>
              <a:cs typeface="+mj-cs"/>
            </a:endParaRPr>
          </a:p>
        </p:txBody>
      </p:sp>
    </p:spTree>
    <p:extLst>
      <p:ext uri="{BB962C8B-B14F-4D97-AF65-F5344CB8AC3E}">
        <p14:creationId xmlns:p14="http://schemas.microsoft.com/office/powerpoint/2010/main" val="204670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360692"/>
            <a:ext cx="8911687" cy="778791"/>
          </a:xfrm>
        </p:spPr>
        <p:txBody>
          <a:bodyPr/>
          <a:lstStyle/>
          <a:p>
            <a:r>
              <a:rPr lang="en-US" dirty="0" smtClean="0"/>
              <a:t>CALLBACKS</a:t>
            </a:r>
            <a:endParaRPr lang="en-US" dirty="0"/>
          </a:p>
        </p:txBody>
      </p:sp>
      <p:sp>
        <p:nvSpPr>
          <p:cNvPr id="3" name="Rectangle 2"/>
          <p:cNvSpPr/>
          <p:nvPr/>
        </p:nvSpPr>
        <p:spPr>
          <a:xfrm>
            <a:off x="2592924" y="1139483"/>
            <a:ext cx="6377354" cy="1200329"/>
          </a:xfrm>
          <a:prstGeom prst="rect">
            <a:avLst/>
          </a:prstGeom>
          <a:solidFill>
            <a:schemeClr val="bg1"/>
          </a:solidFill>
          <a:ln>
            <a:noFill/>
          </a:ln>
        </p:spPr>
        <p:txBody>
          <a:bodyPr wrap="square">
            <a:spAutoFit/>
          </a:bodyPr>
          <a:lstStyle/>
          <a:p>
            <a:r>
              <a:rPr lang="en-US" b="1" dirty="0" err="1">
                <a:solidFill>
                  <a:srgbClr val="804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after 5 seconds'</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5000</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first'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latin typeface="Courier New" panose="02070309020205020404" pitchFamily="49" charset="0"/>
              <a:ea typeface="Tahoma" panose="020B0604030504040204" pitchFamily="34" charset="0"/>
              <a:cs typeface="Courier New" panose="02070309020205020404" pitchFamily="49" charset="0"/>
            </a:endParaRPr>
          </a:p>
        </p:txBody>
      </p:sp>
      <p:sp>
        <p:nvSpPr>
          <p:cNvPr id="4" name="Rectangle 3"/>
          <p:cNvSpPr/>
          <p:nvPr/>
        </p:nvSpPr>
        <p:spPr>
          <a:xfrm>
            <a:off x="2466315" y="2607490"/>
            <a:ext cx="8332764" cy="369332"/>
          </a:xfrm>
          <a:prstGeom prst="rect">
            <a:avLst/>
          </a:prstGeom>
        </p:spPr>
        <p:txBody>
          <a:bodyPr wrap="square">
            <a:spAutoFit/>
          </a:bodyPr>
          <a:lstStyle/>
          <a:p>
            <a:r>
              <a:rPr lang="en-US" dirty="0"/>
              <a:t>But if we want to do things sequentially that is one after another</a:t>
            </a:r>
            <a:endParaRPr lang="en-US" sz="2000" dirty="0">
              <a:solidFill>
                <a:schemeClr val="bg2">
                  <a:lumMod val="50000"/>
                </a:schemeClr>
              </a:solidFill>
              <a:latin typeface="+mj-lt"/>
              <a:ea typeface="+mj-ea"/>
              <a:cs typeface="+mj-cs"/>
            </a:endParaRPr>
          </a:p>
        </p:txBody>
      </p:sp>
      <p:sp>
        <p:nvSpPr>
          <p:cNvPr id="5" name="Rectangle 4"/>
          <p:cNvSpPr/>
          <p:nvPr/>
        </p:nvSpPr>
        <p:spPr>
          <a:xfrm>
            <a:off x="2592924" y="3244500"/>
            <a:ext cx="6096000" cy="2585323"/>
          </a:xfrm>
          <a:prstGeom prst="rect">
            <a:avLst/>
          </a:prstGeom>
          <a:solidFill>
            <a:schemeClr val="bg1"/>
          </a:solidFill>
        </p:spPr>
        <p:txBody>
          <a:bodyPr>
            <a:spAutoFit/>
          </a:bodyPr>
          <a:lstStyle/>
          <a:p>
            <a:r>
              <a:rPr lang="en-US" dirty="0" err="1">
                <a:solidFill>
                  <a:srgbClr val="000000"/>
                </a:solidFill>
                <a:highlight>
                  <a:srgbClr val="FFFFFF"/>
                </a:highlight>
                <a:latin typeface="Courier New" panose="02070309020205020404" pitchFamily="49" charset="0"/>
                <a:cs typeface="Courier New" panose="02070309020205020404" pitchFamily="49" charset="0"/>
              </a:rPr>
              <a:t>doThingOne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doThingFour</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What the hell?</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6" name="Rectangle 5"/>
          <p:cNvSpPr/>
          <p:nvPr/>
        </p:nvSpPr>
        <p:spPr>
          <a:xfrm>
            <a:off x="2466315" y="6097501"/>
            <a:ext cx="8332764" cy="584775"/>
          </a:xfrm>
          <a:prstGeom prst="rect">
            <a:avLst/>
          </a:prstGeom>
        </p:spPr>
        <p:txBody>
          <a:bodyPr wrap="square">
            <a:spAutoFit/>
          </a:bodyPr>
          <a:lstStyle/>
          <a:p>
            <a:r>
              <a:rPr lang="en-US" dirty="0"/>
              <a:t>This is called </a:t>
            </a:r>
            <a:r>
              <a:rPr lang="en-US" sz="3200" dirty="0"/>
              <a:t>Callback hell.</a:t>
            </a:r>
            <a:endParaRPr lang="en-US" sz="3600" dirty="0">
              <a:solidFill>
                <a:schemeClr val="bg2">
                  <a:lumMod val="50000"/>
                </a:schemeClr>
              </a:solidFill>
              <a:latin typeface="+mj-lt"/>
              <a:ea typeface="+mj-ea"/>
              <a:cs typeface="+mj-cs"/>
            </a:endParaRPr>
          </a:p>
        </p:txBody>
      </p:sp>
    </p:spTree>
    <p:extLst>
      <p:ext uri="{BB962C8B-B14F-4D97-AF65-F5344CB8AC3E}">
        <p14:creationId xmlns:p14="http://schemas.microsoft.com/office/powerpoint/2010/main" val="366471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8518" y="2762399"/>
            <a:ext cx="8911687" cy="1280890"/>
          </a:xfrm>
        </p:spPr>
        <p:txBody>
          <a:bodyPr>
            <a:normAutofit/>
          </a:bodyPr>
          <a:lstStyle/>
          <a:p>
            <a:r>
              <a:rPr lang="en" sz="6600" dirty="0" smtClean="0"/>
              <a:t>   Promises</a:t>
            </a:r>
            <a:endParaRPr lang="en" sz="6600" dirty="0"/>
          </a:p>
        </p:txBody>
      </p:sp>
      <p:sp>
        <p:nvSpPr>
          <p:cNvPr id="3" name="Rectangle 2"/>
          <p:cNvSpPr/>
          <p:nvPr/>
        </p:nvSpPr>
        <p:spPr>
          <a:xfrm>
            <a:off x="3319751" y="4086773"/>
            <a:ext cx="6096000" cy="1384995"/>
          </a:xfrm>
          <a:prstGeom prst="rect">
            <a:avLst/>
          </a:prstGeom>
        </p:spPr>
        <p:txBody>
          <a:bodyPr>
            <a:spAutoFit/>
          </a:bodyPr>
          <a:lstStyle/>
          <a:p>
            <a:r>
              <a:rPr lang="en-US" sz="2800" dirty="0">
                <a:solidFill>
                  <a:schemeClr val="tx1">
                    <a:lumMod val="50000"/>
                    <a:lumOff val="50000"/>
                  </a:schemeClr>
                </a:solidFill>
                <a:latin typeface="+mj-lt"/>
                <a:ea typeface="+mj-ea"/>
                <a:cs typeface="+mj-cs"/>
              </a:rPr>
              <a:t>A Promise is an object which represents an asynchronous task that will eventually finish. </a:t>
            </a:r>
          </a:p>
        </p:txBody>
      </p:sp>
    </p:spTree>
    <p:extLst>
      <p:ext uri="{BB962C8B-B14F-4D97-AF65-F5344CB8AC3E}">
        <p14:creationId xmlns:p14="http://schemas.microsoft.com/office/powerpoint/2010/main" val="92806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167466"/>
            <a:ext cx="8911687" cy="1280890"/>
          </a:xfrm>
        </p:spPr>
        <p:txBody>
          <a:bodyPr/>
          <a:lstStyle/>
          <a:p>
            <a:r>
              <a:rPr lang="en-US" dirty="0"/>
              <a:t>They look like this when </a:t>
            </a:r>
            <a:r>
              <a:rPr lang="en-US" dirty="0" smtClean="0"/>
              <a:t>used</a:t>
            </a:r>
            <a:endParaRPr lang="en-US" dirty="0"/>
          </a:p>
        </p:txBody>
      </p:sp>
      <p:sp>
        <p:nvSpPr>
          <p:cNvPr id="5" name="Rectangle 4"/>
          <p:cNvSpPr/>
          <p:nvPr/>
        </p:nvSpPr>
        <p:spPr>
          <a:xfrm>
            <a:off x="2723553" y="983899"/>
            <a:ext cx="8911688" cy="2308324"/>
          </a:xfrm>
          <a:prstGeom prst="rect">
            <a:avLst/>
          </a:prstGeom>
          <a:solidFill>
            <a:schemeClr val="bg1"/>
          </a:solidFill>
        </p:spPr>
        <p:txBody>
          <a:bodyPr wrap="square">
            <a:spAutoFit/>
          </a:bodyPr>
          <a:lstStyle/>
          <a:p>
            <a:r>
              <a:rPr lang="en-US" b="1" dirty="0">
                <a:solidFill>
                  <a:srgbClr val="0000FF"/>
                </a:solidFill>
                <a:highlight>
                  <a:srgbClr val="FFFFFF"/>
                </a:highlight>
                <a:latin typeface="Courier New" panose="02070309020205020404" pitchFamily="49" charset="0"/>
                <a:cs typeface="Courier New" panose="02070309020205020404" pitchFamily="49" charset="0"/>
              </a:rPr>
              <a:t>let</a:t>
            </a:r>
            <a:r>
              <a:rPr lang="en-US" dirty="0">
                <a:solidFill>
                  <a:srgbClr val="000000"/>
                </a:solidFill>
                <a:highlight>
                  <a:srgbClr val="FFFFFF"/>
                </a:highlight>
                <a:latin typeface="Courier New" panose="02070309020205020404" pitchFamily="49" charset="0"/>
                <a:cs typeface="Courier New" panose="02070309020205020404" pitchFamily="49" charset="0"/>
              </a:rPr>
              <a:t> promise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new</a:t>
            </a:r>
            <a:r>
              <a:rPr lang="en-US" dirty="0">
                <a:solidFill>
                  <a:srgbClr val="000000"/>
                </a:solidFill>
                <a:highlight>
                  <a:srgbClr val="FFFFFF"/>
                </a:highlight>
                <a:latin typeface="Courier New" panose="02070309020205020404" pitchFamily="49" charset="0"/>
                <a:cs typeface="Courier New" panose="02070309020205020404" pitchFamily="49" charset="0"/>
              </a:rPr>
              <a:t> Promise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reject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the function is executed automatically when the promise is constructed</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after 1 second signal that the job is done with the result "done!"</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804000"/>
                </a:solidFill>
                <a:highlight>
                  <a:srgbClr val="FFFFFF"/>
                </a:highlight>
                <a:latin typeface="Courier New" panose="02070309020205020404" pitchFamily="49"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=&gt;</a:t>
            </a:r>
            <a:r>
              <a:rPr lang="en-US" dirty="0">
                <a:solidFill>
                  <a:srgbClr val="000000"/>
                </a:solidFill>
                <a:highlight>
                  <a:srgbClr val="FFFFFF"/>
                </a:highlight>
                <a:latin typeface="Courier New" panose="02070309020205020404" pitchFamily="49" charset="0"/>
                <a:cs typeface="Courier New" panose="02070309020205020404" pitchFamily="49" charset="0"/>
              </a:rPr>
              <a:t> 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cs typeface="Courier New" panose="02070309020205020404" pitchFamily="49" charset="0"/>
              </a:rPr>
              <a:t>"done!"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cs typeface="Courier New" panose="02070309020205020404" pitchFamily="49" charset="0"/>
              </a:rPr>
              <a:t>1000</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553" y="3631293"/>
            <a:ext cx="8911688" cy="2900136"/>
          </a:xfrm>
          <a:prstGeom prst="rect">
            <a:avLst/>
          </a:prstGeom>
        </p:spPr>
      </p:pic>
    </p:spTree>
    <p:extLst>
      <p:ext uri="{BB962C8B-B14F-4D97-AF65-F5344CB8AC3E}">
        <p14:creationId xmlns:p14="http://schemas.microsoft.com/office/powerpoint/2010/main" val="399115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7724" y="624110"/>
            <a:ext cx="8911687" cy="1280890"/>
          </a:xfrm>
        </p:spPr>
        <p:txBody>
          <a:bodyPr>
            <a:normAutofit/>
          </a:bodyPr>
          <a:lstStyle/>
          <a:p>
            <a:r>
              <a:rPr lang="en-US" sz="2400" dirty="0"/>
              <a:t>Promises have some other very interesting properties, which allow them to be chained. Lets say we have other functions that return a Promise. We could do this:</a:t>
            </a:r>
          </a:p>
        </p:txBody>
      </p:sp>
      <p:sp>
        <p:nvSpPr>
          <p:cNvPr id="3" name="Rectangle 2"/>
          <p:cNvSpPr/>
          <p:nvPr/>
        </p:nvSpPr>
        <p:spPr>
          <a:xfrm>
            <a:off x="2897724" y="2037700"/>
            <a:ext cx="6096000" cy="4524315"/>
          </a:xfrm>
          <a:prstGeom prst="rect">
            <a:avLst/>
          </a:prstGeom>
          <a:solidFill>
            <a:schemeClr val="bg1"/>
          </a:solidFill>
        </p:spPr>
        <p:txBody>
          <a:bodyPr>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buyCoffee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drinkCoffee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doWork</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getTired</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goToSleep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wakeUp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986915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327" y="1356882"/>
            <a:ext cx="7572390" cy="1280890"/>
          </a:xfrm>
        </p:spPr>
        <p:txBody>
          <a:bodyPr>
            <a:normAutofit/>
          </a:bodyPr>
          <a:lstStyle/>
          <a:p>
            <a:r>
              <a:rPr lang="en-US" dirty="0" smtClean="0"/>
              <a:t>What is an Async function?</a:t>
            </a:r>
            <a:endParaRPr lang="en-US" dirty="0"/>
          </a:p>
        </p:txBody>
      </p:sp>
      <p:sp>
        <p:nvSpPr>
          <p:cNvPr id="3" name="Rectangle 2"/>
          <p:cNvSpPr/>
          <p:nvPr/>
        </p:nvSpPr>
        <p:spPr>
          <a:xfrm>
            <a:off x="3553600" y="3063685"/>
            <a:ext cx="3827417" cy="858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a:spLocks/>
          </p:cNvSpPr>
          <p:nvPr/>
        </p:nvSpPr>
        <p:spPr>
          <a:xfrm>
            <a:off x="2606992" y="2211859"/>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dirty="0" smtClean="0">
                <a:solidFill>
                  <a:schemeClr val="tx2">
                    <a:lumMod val="60000"/>
                    <a:lumOff val="40000"/>
                  </a:schemeClr>
                </a:solidFill>
              </a:rPr>
              <a:t>        </a:t>
            </a:r>
            <a:endParaRPr lang="en-US" sz="2400" dirty="0">
              <a:solidFill>
                <a:schemeClr val="tx2">
                  <a:lumMod val="50000"/>
                </a:schemeClr>
              </a:solidFill>
            </a:endParaRPr>
          </a:p>
        </p:txBody>
      </p:sp>
      <p:sp>
        <p:nvSpPr>
          <p:cNvPr id="5" name="Title 1"/>
          <p:cNvSpPr txBox="1">
            <a:spLocks/>
          </p:cNvSpPr>
          <p:nvPr/>
        </p:nvSpPr>
        <p:spPr>
          <a:xfrm>
            <a:off x="3175326" y="2211859"/>
            <a:ext cx="7695873" cy="3593855"/>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solidFill>
                  <a:schemeClr val="bg2">
                    <a:lumMod val="50000"/>
                  </a:schemeClr>
                </a:solidFill>
              </a:rPr>
              <a:t>An asynchronous function is a function which operates </a:t>
            </a:r>
            <a:r>
              <a:rPr lang="en-US" sz="2800" dirty="0" smtClean="0">
                <a:solidFill>
                  <a:schemeClr val="bg2">
                    <a:lumMod val="50000"/>
                  </a:schemeClr>
                </a:solidFill>
              </a:rPr>
              <a:t>asynchronously </a:t>
            </a:r>
            <a:r>
              <a:rPr lang="en-US" sz="2800" dirty="0">
                <a:solidFill>
                  <a:schemeClr val="bg2">
                    <a:lumMod val="50000"/>
                  </a:schemeClr>
                </a:solidFill>
              </a:rPr>
              <a:t>via the event loop, </a:t>
            </a:r>
            <a:r>
              <a:rPr lang="en-US" sz="2800" dirty="0" smtClean="0">
                <a:solidFill>
                  <a:schemeClr val="bg2">
                    <a:lumMod val="50000"/>
                  </a:schemeClr>
                </a:solidFill>
              </a:rPr>
              <a:t>using </a:t>
            </a:r>
            <a:r>
              <a:rPr lang="en-US" sz="2800" dirty="0">
                <a:solidFill>
                  <a:schemeClr val="bg2">
                    <a:lumMod val="50000"/>
                  </a:schemeClr>
                </a:solidFill>
              </a:rPr>
              <a:t>an implicit Promise to return its </a:t>
            </a:r>
            <a:r>
              <a:rPr lang="en-US" sz="2800" dirty="0" smtClean="0">
                <a:solidFill>
                  <a:schemeClr val="bg2">
                    <a:lumMod val="50000"/>
                  </a:schemeClr>
                </a:solidFill>
              </a:rPr>
              <a:t>result.</a:t>
            </a:r>
          </a:p>
          <a:p>
            <a:endParaRPr lang="en-US" sz="2800" dirty="0">
              <a:solidFill>
                <a:schemeClr val="bg2">
                  <a:lumMod val="50000"/>
                </a:schemeClr>
              </a:solidFill>
            </a:endParaRPr>
          </a:p>
          <a:p>
            <a:r>
              <a:rPr lang="en-US" sz="2800" dirty="0" smtClean="0">
                <a:solidFill>
                  <a:schemeClr val="bg2">
                    <a:lumMod val="50000"/>
                  </a:schemeClr>
                </a:solidFill>
              </a:rPr>
              <a:t>Or </a:t>
            </a:r>
          </a:p>
          <a:p>
            <a:endParaRPr lang="en-US" sz="2800" dirty="0">
              <a:solidFill>
                <a:schemeClr val="bg2">
                  <a:lumMod val="50000"/>
                </a:schemeClr>
              </a:solidFill>
            </a:endParaRPr>
          </a:p>
          <a:p>
            <a:r>
              <a:rPr lang="en-US" sz="2800" dirty="0" smtClean="0"/>
              <a:t>Async </a:t>
            </a:r>
            <a:r>
              <a:rPr lang="en-US" sz="2800" dirty="0"/>
              <a:t>functions are functions that return promises.</a:t>
            </a:r>
            <a:endParaRPr lang="en-US" sz="2000" dirty="0">
              <a:solidFill>
                <a:schemeClr val="bg2">
                  <a:lumMod val="50000"/>
                </a:schemeClr>
              </a:solidFill>
            </a:endParaRPr>
          </a:p>
        </p:txBody>
      </p:sp>
    </p:spTree>
    <p:extLst>
      <p:ext uri="{BB962C8B-B14F-4D97-AF65-F5344CB8AC3E}">
        <p14:creationId xmlns:p14="http://schemas.microsoft.com/office/powerpoint/2010/main" val="203798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p:cTn id="19"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1" dur="500"/>
                                        <p:tgtEl>
                                          <p:spTgt spid="5">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 calcmode="lin" valueType="num">
                                      <p:cBhvr>
                                        <p:cTn id="26"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27"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2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
            </a:r>
            <a:br>
              <a:rPr lang="en-US" smtClean="0"/>
            </a:br>
            <a:endParaRPr lang="en-US"/>
          </a:p>
        </p:txBody>
      </p:sp>
      <p:sp>
        <p:nvSpPr>
          <p:cNvPr id="4" name="Rectangle 3"/>
          <p:cNvSpPr/>
          <p:nvPr/>
        </p:nvSpPr>
        <p:spPr>
          <a:xfrm>
            <a:off x="1896486" y="570976"/>
            <a:ext cx="5117106"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MEET THE TEAM</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262" y="1816093"/>
            <a:ext cx="199671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8470" y="3327687"/>
            <a:ext cx="1963417"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Subtitle 2"/>
          <p:cNvSpPr txBox="1">
            <a:spLocks/>
          </p:cNvSpPr>
          <p:nvPr/>
        </p:nvSpPr>
        <p:spPr>
          <a:xfrm>
            <a:off x="702692" y="4081626"/>
            <a:ext cx="1890233" cy="4572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smtClean="0">
                <a:solidFill>
                  <a:schemeClr val="bg2">
                    <a:lumMod val="10000"/>
                  </a:schemeClr>
                </a:solidFill>
              </a:rPr>
              <a:t>Ankit Prakash</a:t>
            </a:r>
            <a:endParaRPr lang="en-US" sz="2000" b="1" dirty="0">
              <a:solidFill>
                <a:schemeClr val="bg2">
                  <a:lumMod val="10000"/>
                </a:schemeClr>
              </a:solidFill>
            </a:endParaRPr>
          </a:p>
        </p:txBody>
      </p:sp>
      <p:sp>
        <p:nvSpPr>
          <p:cNvPr id="7" name="Subtitle 2"/>
          <p:cNvSpPr txBox="1">
            <a:spLocks/>
          </p:cNvSpPr>
          <p:nvPr/>
        </p:nvSpPr>
        <p:spPr>
          <a:xfrm>
            <a:off x="3136783" y="5466933"/>
            <a:ext cx="2260349" cy="457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a:solidFill>
                  <a:schemeClr val="bg2">
                    <a:lumMod val="10000"/>
                  </a:schemeClr>
                </a:solidFill>
              </a:rPr>
              <a:t>Venkat Akhil Pendem</a:t>
            </a:r>
          </a:p>
        </p:txBody>
      </p:sp>
      <p:pic>
        <p:nvPicPr>
          <p:cNvPr id="16" name="Picture 15" descr="18953270_1179993822147205_7769428704698269849_o - Copy.jpg"/>
          <p:cNvPicPr>
            <a:picLocks noChangeAspect="1"/>
          </p:cNvPicPr>
          <p:nvPr/>
        </p:nvPicPr>
        <p:blipFill>
          <a:blip r:embed="rId4"/>
          <a:stretch>
            <a:fillRect/>
          </a:stretch>
        </p:blipFill>
        <p:spPr>
          <a:xfrm>
            <a:off x="9893970" y="1766921"/>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27817" y="3406405"/>
            <a:ext cx="1736569" cy="18542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23900" y="1958135"/>
            <a:ext cx="1973279" cy="193408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Rectangle 2"/>
          <p:cNvSpPr/>
          <p:nvPr/>
        </p:nvSpPr>
        <p:spPr>
          <a:xfrm>
            <a:off x="5372525" y="4075449"/>
            <a:ext cx="2128187" cy="707886"/>
          </a:xfrm>
          <a:prstGeom prst="rect">
            <a:avLst/>
          </a:prstGeom>
        </p:spPr>
        <p:txBody>
          <a:bodyPr wrap="square">
            <a:spAutoFit/>
          </a:bodyPr>
          <a:lstStyle/>
          <a:p>
            <a:r>
              <a:rPr lang="en-US" sz="2000" b="1" dirty="0">
                <a:solidFill>
                  <a:schemeClr val="bg2">
                    <a:lumMod val="10000"/>
                  </a:schemeClr>
                </a:solidFill>
              </a:rPr>
              <a:t>Rahul Reddy Dayam</a:t>
            </a:r>
          </a:p>
        </p:txBody>
      </p:sp>
      <p:sp>
        <p:nvSpPr>
          <p:cNvPr id="19" name="Rectangle 18"/>
          <p:cNvSpPr/>
          <p:nvPr/>
        </p:nvSpPr>
        <p:spPr>
          <a:xfrm>
            <a:off x="10013405" y="4013613"/>
            <a:ext cx="2027476" cy="707886"/>
          </a:xfrm>
          <a:prstGeom prst="rect">
            <a:avLst/>
          </a:prstGeom>
        </p:spPr>
        <p:txBody>
          <a:bodyPr wrap="square">
            <a:spAutoFit/>
          </a:bodyPr>
          <a:lstStyle/>
          <a:p>
            <a:r>
              <a:rPr lang="en-US" sz="2000" b="1" dirty="0">
                <a:solidFill>
                  <a:schemeClr val="bg2">
                    <a:lumMod val="10000"/>
                  </a:schemeClr>
                </a:solidFill>
              </a:rPr>
              <a:t>Ramesh Nutulapathi</a:t>
            </a:r>
          </a:p>
        </p:txBody>
      </p:sp>
      <p:sp>
        <p:nvSpPr>
          <p:cNvPr id="20" name="Rectangle 19"/>
          <p:cNvSpPr/>
          <p:nvPr/>
        </p:nvSpPr>
        <p:spPr>
          <a:xfrm>
            <a:off x="7645746" y="5466933"/>
            <a:ext cx="2348586" cy="707886"/>
          </a:xfrm>
          <a:prstGeom prst="rect">
            <a:avLst/>
          </a:prstGeom>
        </p:spPr>
        <p:txBody>
          <a:bodyPr wrap="square">
            <a:spAutoFit/>
          </a:bodyPr>
          <a:lstStyle/>
          <a:p>
            <a:r>
              <a:rPr lang="en-US" sz="2000" b="1" dirty="0">
                <a:solidFill>
                  <a:schemeClr val="bg2">
                    <a:lumMod val="10000"/>
                  </a:schemeClr>
                </a:solidFill>
              </a:rPr>
              <a:t>Keerthi Sree Kukunoor</a:t>
            </a:r>
          </a:p>
        </p:txBody>
      </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94371" y="1668326"/>
            <a:ext cx="1905743" cy="221002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5461654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60913" y="1967583"/>
            <a:ext cx="7257143" cy="3693319"/>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Some random async functions that deal with value</a:t>
            </a: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doManyThings</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result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8000"/>
                </a:solidFill>
                <a:highlight>
                  <a:srgbClr val="FFFFFF"/>
                </a:highlight>
                <a:latin typeface="Courier New" panose="02070309020205020404" pitchFamily="49" charset="0"/>
                <a:cs typeface="Courier New" panose="02070309020205020404" pitchFamily="49" charset="0"/>
              </a:rPr>
              <a:t>// Call </a:t>
            </a:r>
            <a:r>
              <a:rPr lang="en-US" dirty="0" err="1">
                <a:solidFill>
                  <a:srgbClr val="008000"/>
                </a:solidFill>
                <a:highlight>
                  <a:srgbClr val="FFFFFF"/>
                </a:highlight>
                <a:latin typeface="Courier New" panose="02070309020205020404" pitchFamily="49" charset="0"/>
                <a:cs typeface="Courier New" panose="02070309020205020404" pitchFamily="49" charset="0"/>
              </a:rPr>
              <a:t>doManyThings</a:t>
            </a:r>
            <a:r>
              <a:rPr lang="en-US" dirty="0">
                <a:solidFill>
                  <a:srgbClr val="00800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itle 1"/>
          <p:cNvSpPr>
            <a:spLocks noGrp="1"/>
          </p:cNvSpPr>
          <p:nvPr>
            <p:ph type="title"/>
          </p:nvPr>
        </p:nvSpPr>
        <p:spPr>
          <a:xfrm>
            <a:off x="2960913" y="442482"/>
            <a:ext cx="7572390" cy="1280890"/>
          </a:xfrm>
        </p:spPr>
        <p:txBody>
          <a:bodyPr>
            <a:normAutofit/>
          </a:bodyPr>
          <a:lstStyle/>
          <a:p>
            <a:r>
              <a:rPr lang="en-US" dirty="0" smtClean="0"/>
              <a:t>Example</a:t>
            </a:r>
            <a:endParaRPr lang="en-US" dirty="0"/>
          </a:p>
        </p:txBody>
      </p:sp>
    </p:spTree>
    <p:extLst>
      <p:ext uri="{BB962C8B-B14F-4D97-AF65-F5344CB8AC3E}">
        <p14:creationId xmlns:p14="http://schemas.microsoft.com/office/powerpoint/2010/main" val="86798422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8065" y="622293"/>
            <a:ext cx="8911687" cy="1280890"/>
          </a:xfrm>
        </p:spPr>
        <p:txBody>
          <a:bodyPr>
            <a:normAutofit/>
          </a:bodyPr>
          <a:lstStyle/>
          <a:p>
            <a:r>
              <a:rPr lang="en-US" dirty="0"/>
              <a:t>To keep in </a:t>
            </a:r>
            <a:r>
              <a:rPr lang="en-US" dirty="0" smtClean="0"/>
              <a:t>mind</a:t>
            </a:r>
            <a:endParaRPr lang="en-US" dirty="0"/>
          </a:p>
        </p:txBody>
      </p:sp>
      <p:graphicFrame>
        <p:nvGraphicFramePr>
          <p:cNvPr id="4" name="Diagram 3"/>
          <p:cNvGraphicFramePr/>
          <p:nvPr>
            <p:extLst>
              <p:ext uri="{D42A27DB-BD31-4B8C-83A1-F6EECF244321}">
                <p14:modId xmlns:p14="http://schemas.microsoft.com/office/powerpoint/2010/main" val="4105534495"/>
              </p:ext>
            </p:extLst>
          </p:nvPr>
        </p:nvGraphicFramePr>
        <p:xfrm>
          <a:off x="2738065" y="1453240"/>
          <a:ext cx="9018506" cy="46166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33542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see </a:t>
            </a:r>
            <a:r>
              <a:rPr lang="en-US" dirty="0"/>
              <a:t>how async/await roughly translates into Promises</a:t>
            </a:r>
          </a:p>
        </p:txBody>
      </p:sp>
      <p:sp>
        <p:nvSpPr>
          <p:cNvPr id="3" name="Rectangle 2"/>
          <p:cNvSpPr/>
          <p:nvPr/>
        </p:nvSpPr>
        <p:spPr>
          <a:xfrm>
            <a:off x="3048000" y="1997839"/>
            <a:ext cx="6096000" cy="3447098"/>
          </a:xfrm>
          <a:prstGeom prst="rect">
            <a:avLst/>
          </a:prstGeom>
          <a:solidFill>
            <a:schemeClr val="bg1"/>
          </a:solidFill>
        </p:spPr>
        <p:txBody>
          <a:bodyPr>
            <a:spAutoFit/>
          </a:bodyPr>
          <a:lstStyle/>
          <a:p>
            <a:r>
              <a:rPr lang="en-US" sz="2000" dirty="0">
                <a:solidFill>
                  <a:srgbClr val="008000"/>
                </a:solidFill>
                <a:highlight>
                  <a:srgbClr val="FFFFFF"/>
                </a:highlight>
                <a:latin typeface="Courier New" panose="02070309020205020404" pitchFamily="49" charset="0"/>
                <a:cs typeface="Courier New" panose="02070309020205020404" pitchFamily="49" charset="0"/>
              </a:rPr>
              <a:t>// Async/Await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async</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Promises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new</a:t>
            </a:r>
            <a:r>
              <a:rPr lang="en-US" sz="2000" dirty="0">
                <a:solidFill>
                  <a:srgbClr val="000000"/>
                </a:solidFill>
                <a:highlight>
                  <a:srgbClr val="FFFFFF"/>
                </a:highlight>
                <a:latin typeface="Courier New" panose="02070309020205020404" pitchFamily="49" charset="0"/>
                <a:cs typeface="Courier New" panose="02070309020205020404" pitchFamily="49" charset="0"/>
              </a:rPr>
              <a:t> Promise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038742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1881724" y="2569025"/>
            <a:ext cx="8911687" cy="1280890"/>
          </a:xfrm>
        </p:spPr>
        <p:txBody>
          <a:bodyPr>
            <a:normAutofit/>
          </a:bodyPr>
          <a:lstStyle/>
          <a:p>
            <a:pPr algn="ctr"/>
            <a:r>
              <a:rPr lang="en-US" sz="6600" dirty="0" smtClean="0"/>
              <a:t>FUN TIME</a:t>
            </a:r>
            <a:endParaRPr lang="en-US" sz="6600" dirty="0"/>
          </a:p>
        </p:txBody>
      </p:sp>
    </p:spTree>
    <p:extLst>
      <p:ext uri="{BB962C8B-B14F-4D97-AF65-F5344CB8AC3E}">
        <p14:creationId xmlns:p14="http://schemas.microsoft.com/office/powerpoint/2010/main" val="249372592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The Sphero Maze Path:</a:t>
            </a:r>
            <a:endParaRPr lang="en-US" dirty="0"/>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592924" y="1538061"/>
            <a:ext cx="7580512" cy="4257675"/>
          </a:xfrm>
        </p:spPr>
      </p:pic>
    </p:spTree>
    <p:extLst>
      <p:ext uri="{BB962C8B-B14F-4D97-AF65-F5344CB8AC3E}">
        <p14:creationId xmlns:p14="http://schemas.microsoft.com/office/powerpoint/2010/main" val="38263213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JavaScript code For the sphero path :</a:t>
            </a:r>
            <a:endParaRPr lang="en-US" dirty="0"/>
          </a:p>
        </p:txBody>
      </p:sp>
      <p:sp>
        <p:nvSpPr>
          <p:cNvPr id="3" name="Content Placeholder 2"/>
          <p:cNvSpPr>
            <a:spLocks noGrp="1"/>
          </p:cNvSpPr>
          <p:nvPr>
            <p:ph sz="half" idx="1"/>
          </p:nvPr>
        </p:nvSpPr>
        <p:spPr>
          <a:xfrm>
            <a:off x="1587642" y="1669143"/>
            <a:ext cx="9916969" cy="4358193"/>
          </a:xfrm>
        </p:spPr>
        <p:txBody>
          <a:bodyPr>
            <a:normAutofit fontScale="85000" lnSpcReduction="20000"/>
          </a:bodyPr>
          <a:lstStyle/>
          <a:p>
            <a:pPr marL="0" indent="0">
              <a:buNone/>
            </a:pPr>
            <a:r>
              <a:rPr lang="en-US" dirty="0" err="1"/>
              <a:t>async</a:t>
            </a:r>
            <a:r>
              <a:rPr lang="en-US" dirty="0"/>
              <a:t> function </a:t>
            </a:r>
            <a:r>
              <a:rPr lang="en-US" dirty="0" err="1"/>
              <a:t>startProgram</a:t>
            </a:r>
            <a:r>
              <a:rPr lang="en-US" dirty="0"/>
              <a:t>() {</a:t>
            </a:r>
          </a:p>
          <a:p>
            <a:pPr marL="0" indent="0">
              <a:buNone/>
            </a:pPr>
            <a:r>
              <a:rPr lang="en-US" dirty="0"/>
              <a:t>	</a:t>
            </a:r>
            <a:r>
              <a:rPr lang="en-US" dirty="0" err="1"/>
              <a:t>setMainLed</a:t>
            </a:r>
            <a:r>
              <a:rPr lang="en-US" dirty="0"/>
              <a:t>({ r: 111, g: 255, b: 24 });</a:t>
            </a:r>
          </a:p>
          <a:p>
            <a:pPr marL="0" indent="0">
              <a:buNone/>
            </a:pPr>
            <a:r>
              <a:rPr lang="en-US" dirty="0"/>
              <a:t>	await roll(0, 40, 2.6);</a:t>
            </a:r>
          </a:p>
          <a:p>
            <a:pPr marL="0" indent="0">
              <a:buNone/>
            </a:pPr>
            <a:r>
              <a:rPr lang="en-US" dirty="0"/>
              <a:t>	await delay(2);</a:t>
            </a:r>
          </a:p>
          <a:p>
            <a:pPr marL="0" indent="0">
              <a:buNone/>
            </a:pPr>
            <a:r>
              <a:rPr lang="en-US" dirty="0"/>
              <a:t>	await fade({ r: 57, g: 255, b: 2 }, { r: 255, g: 4, b: 21 }, 1);</a:t>
            </a:r>
          </a:p>
          <a:p>
            <a:pPr marL="0" indent="0">
              <a:buNone/>
            </a:pPr>
            <a:r>
              <a:rPr lang="en-US" dirty="0"/>
              <a:t>	await fade({ r: 255, g: 21, b: 73 }, { r: 75, g: 255, b: 23 }, 1);</a:t>
            </a:r>
          </a:p>
          <a:p>
            <a:pPr marL="0" indent="0">
              <a:buNone/>
            </a:pPr>
            <a:r>
              <a:rPr lang="en-US" dirty="0"/>
              <a:t>	await delay(3);</a:t>
            </a:r>
          </a:p>
          <a:p>
            <a:pPr marL="0" indent="0">
              <a:buNone/>
            </a:pPr>
            <a:r>
              <a:rPr lang="en-US" dirty="0"/>
              <a:t>	await roll(90, 40, 2.5);</a:t>
            </a:r>
          </a:p>
          <a:p>
            <a:pPr marL="0" indent="0">
              <a:buNone/>
            </a:pPr>
            <a:r>
              <a:rPr lang="en-US" dirty="0"/>
              <a:t>	await fade({ r: 49, g: 255, b: 19 }, { r: 255, g: 3, b: 31 }, 1);</a:t>
            </a:r>
          </a:p>
          <a:p>
            <a:pPr marL="0" indent="0">
              <a:buNone/>
            </a:pPr>
            <a:r>
              <a:rPr lang="en-US" dirty="0"/>
              <a:t>	await fade({ r: 255, g: 21, b: 73 }, { r: 52, g: 255, b: 3 }, 1);</a:t>
            </a:r>
          </a:p>
          <a:p>
            <a:pPr marL="0" indent="0">
              <a:buNone/>
            </a:pPr>
            <a:r>
              <a:rPr lang="en-US" dirty="0"/>
              <a:t>	await roll(0, 40, 2.5);</a:t>
            </a:r>
          </a:p>
          <a:p>
            <a:pPr marL="0" indent="0">
              <a:buNone/>
            </a:pPr>
            <a:r>
              <a:rPr lang="en-US" dirty="0"/>
              <a:t>	await speak('destination reached thank you ', true);</a:t>
            </a:r>
          </a:p>
          <a:p>
            <a:pPr marL="0" indent="0">
              <a:buNone/>
            </a:pPr>
            <a:r>
              <a:rPr lang="en-US" dirty="0"/>
              <a:t>	</a:t>
            </a:r>
            <a:r>
              <a:rPr lang="en-US" dirty="0" err="1"/>
              <a:t>stopRoll</a:t>
            </a:r>
            <a:r>
              <a:rPr lang="en-US" dirty="0"/>
              <a:t>();</a:t>
            </a:r>
          </a:p>
          <a:p>
            <a:pPr marL="0" indent="0">
              <a:buNone/>
            </a:pPr>
            <a:r>
              <a:rPr lang="en-US" dirty="0"/>
              <a:t>}</a:t>
            </a:r>
          </a:p>
          <a:p>
            <a:pPr marL="0" indent="0">
              <a:buNone/>
            </a:pPr>
            <a:endParaRPr lang="en-US" dirty="0"/>
          </a:p>
        </p:txBody>
      </p:sp>
    </p:spTree>
    <p:extLst>
      <p:ext uri="{BB962C8B-B14F-4D97-AF65-F5344CB8AC3E}">
        <p14:creationId xmlns:p14="http://schemas.microsoft.com/office/powerpoint/2010/main" val="36976667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Rectangle 2"/>
          <p:cNvSpPr/>
          <p:nvPr/>
        </p:nvSpPr>
        <p:spPr>
          <a:xfrm>
            <a:off x="2592924" y="2274838"/>
            <a:ext cx="8771762" cy="2031325"/>
          </a:xfrm>
          <a:prstGeom prst="rect">
            <a:avLst/>
          </a:prstGeom>
        </p:spPr>
        <p:txBody>
          <a:bodyPr wrap="square">
            <a:spAutoFit/>
          </a:bodyPr>
          <a:lstStyle/>
          <a:p>
            <a:r>
              <a:rPr lang="en-US" dirty="0" smtClean="0">
                <a:hlinkClick r:id="rId2"/>
              </a:rPr>
              <a:t>https</a:t>
            </a:r>
            <a:r>
              <a:rPr lang="en-US" dirty="0">
                <a:hlinkClick r:id="rId2"/>
              </a:rPr>
              <a:t>://</a:t>
            </a:r>
            <a:r>
              <a:rPr lang="en-US" dirty="0" smtClean="0">
                <a:hlinkClick r:id="rId2"/>
              </a:rPr>
              <a:t>developer.mozilla.org/en-US/docs/Web/JavaScript/Reference/Statements/async_function</a:t>
            </a:r>
            <a:endParaRPr lang="en-US" dirty="0"/>
          </a:p>
          <a:p>
            <a:endParaRPr lang="en-US" dirty="0"/>
          </a:p>
          <a:p>
            <a:r>
              <a:rPr lang="en-US" dirty="0">
                <a:hlinkClick r:id="rId3"/>
              </a:rPr>
              <a:t>https://</a:t>
            </a:r>
            <a:r>
              <a:rPr lang="en-US" dirty="0" smtClean="0">
                <a:hlinkClick r:id="rId3"/>
              </a:rPr>
              <a:t>developers.google.com/web/fundamentals/primers/promises</a:t>
            </a:r>
            <a:endParaRPr lang="en-US" dirty="0" smtClean="0"/>
          </a:p>
          <a:p>
            <a:endParaRPr lang="en-US" dirty="0"/>
          </a:p>
          <a:p>
            <a:r>
              <a:rPr lang="en-US" dirty="0">
                <a:hlinkClick r:id="rId4"/>
              </a:rPr>
              <a:t>https://</a:t>
            </a:r>
            <a:r>
              <a:rPr lang="en-US" dirty="0" smtClean="0">
                <a:hlinkClick r:id="rId4"/>
              </a:rPr>
              <a:t>javascript.info/promise-basics</a:t>
            </a:r>
            <a:endParaRPr lang="en-US" dirty="0" smtClean="0"/>
          </a:p>
          <a:p>
            <a:endParaRPr lang="en-US" dirty="0"/>
          </a:p>
        </p:txBody>
      </p:sp>
      <p:sp>
        <p:nvSpPr>
          <p:cNvPr id="4" name="Rectangle 3"/>
          <p:cNvSpPr/>
          <p:nvPr/>
        </p:nvSpPr>
        <p:spPr>
          <a:xfrm>
            <a:off x="2592924" y="4165378"/>
            <a:ext cx="6096000" cy="923330"/>
          </a:xfrm>
          <a:prstGeom prst="rect">
            <a:avLst/>
          </a:prstGeom>
        </p:spPr>
        <p:txBody>
          <a:bodyPr>
            <a:spAutoFit/>
          </a:bodyPr>
          <a:lstStyle/>
          <a:p>
            <a:r>
              <a:rPr lang="en-US" dirty="0">
                <a:hlinkClick r:id="rId5"/>
              </a:rPr>
              <a:t>https://medium.com/@</a:t>
            </a:r>
            <a:r>
              <a:rPr lang="en-US" dirty="0" smtClean="0">
                <a:hlinkClick r:id="rId5"/>
              </a:rPr>
              <a:t>rafaelvidaurre?source=post_header_lockup</a:t>
            </a:r>
            <a:endParaRPr lang="en-US" dirty="0" smtClean="0"/>
          </a:p>
          <a:p>
            <a:endParaRPr lang="en-US" dirty="0" smtClean="0"/>
          </a:p>
        </p:txBody>
      </p:sp>
    </p:spTree>
    <p:extLst>
      <p:ext uri="{BB962C8B-B14F-4D97-AF65-F5344CB8AC3E}">
        <p14:creationId xmlns:p14="http://schemas.microsoft.com/office/powerpoint/2010/main" val="23393361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0"/>
            <a:ext cx="8911687" cy="656050"/>
          </a:xfrm>
        </p:spPr>
        <p:txBody>
          <a:bodyPr>
            <a:normAutofit fontScale="90000"/>
          </a:bodyPr>
          <a:lstStyle/>
          <a:p>
            <a:r>
              <a:rPr lang="en-US" sz="5300" dirty="0" smtClean="0"/>
              <a:t>AGENDA</a:t>
            </a:r>
            <a:r>
              <a:rPr lang="en-US" dirty="0"/>
              <a:t/>
            </a:r>
            <a:br>
              <a:rPr lang="en-US" dirty="0"/>
            </a:br>
            <a:endParaRPr lang="en-US" dirty="0"/>
          </a:p>
        </p:txBody>
      </p:sp>
      <p:sp>
        <p:nvSpPr>
          <p:cNvPr id="3" name="Content Placeholder 2"/>
          <p:cNvSpPr>
            <a:spLocks noGrp="1"/>
          </p:cNvSpPr>
          <p:nvPr>
            <p:ph idx="1"/>
          </p:nvPr>
        </p:nvSpPr>
        <p:spPr>
          <a:xfrm>
            <a:off x="2589212" y="1722850"/>
            <a:ext cx="7525459" cy="4188372"/>
          </a:xfrm>
        </p:spPr>
        <p:txBody>
          <a:bodyPr/>
          <a:lstStyle/>
          <a:p>
            <a:pPr>
              <a:lnSpc>
                <a:spcPct val="150000"/>
              </a:lnSpc>
            </a:pPr>
            <a:r>
              <a:rPr lang="en-US" dirty="0" smtClean="0"/>
              <a:t>What is a Sphero? Different types of </a:t>
            </a:r>
            <a:r>
              <a:rPr lang="en-US" dirty="0" err="1" smtClean="0"/>
              <a:t>sphero</a:t>
            </a:r>
            <a:r>
              <a:rPr lang="en-US" dirty="0" smtClean="0"/>
              <a:t> available in the market.</a:t>
            </a:r>
          </a:p>
          <a:p>
            <a:pPr>
              <a:lnSpc>
                <a:spcPct val="150000"/>
              </a:lnSpc>
            </a:pPr>
            <a:r>
              <a:rPr lang="en-US" dirty="0" smtClean="0"/>
              <a:t> Some of the important features of </a:t>
            </a:r>
            <a:r>
              <a:rPr lang="en-US" dirty="0" err="1" smtClean="0"/>
              <a:t>sphero</a:t>
            </a:r>
            <a:r>
              <a:rPr lang="en-US" dirty="0" smtClean="0"/>
              <a:t>.</a:t>
            </a:r>
          </a:p>
          <a:p>
            <a:pPr>
              <a:lnSpc>
                <a:spcPct val="150000"/>
              </a:lnSpc>
            </a:pPr>
            <a:r>
              <a:rPr lang="en-US" dirty="0" smtClean="0"/>
              <a:t>Getting started with </a:t>
            </a:r>
            <a:r>
              <a:rPr lang="en-US" dirty="0" err="1" smtClean="0"/>
              <a:t>sphero</a:t>
            </a:r>
            <a:r>
              <a:rPr lang="en-US" dirty="0"/>
              <a:t> </a:t>
            </a:r>
            <a:r>
              <a:rPr lang="en-US" dirty="0" smtClean="0"/>
              <a:t>and about </a:t>
            </a:r>
            <a:r>
              <a:rPr lang="en-US" dirty="0" err="1" smtClean="0"/>
              <a:t>sphero</a:t>
            </a:r>
            <a:r>
              <a:rPr lang="en-US" dirty="0" smtClean="0"/>
              <a:t> </a:t>
            </a:r>
            <a:r>
              <a:rPr lang="en-US" dirty="0" err="1" smtClean="0"/>
              <a:t>edu</a:t>
            </a:r>
            <a:r>
              <a:rPr lang="en-US" dirty="0" smtClean="0"/>
              <a:t> app.</a:t>
            </a:r>
          </a:p>
          <a:p>
            <a:pPr>
              <a:lnSpc>
                <a:spcPct val="150000"/>
              </a:lnSpc>
            </a:pPr>
            <a:r>
              <a:rPr lang="en-US" dirty="0" smtClean="0"/>
              <a:t>Different ways to code this little beast.</a:t>
            </a:r>
          </a:p>
          <a:p>
            <a:pPr>
              <a:lnSpc>
                <a:spcPct val="150000"/>
              </a:lnSpc>
            </a:pPr>
            <a:r>
              <a:rPr lang="en-US" dirty="0" smtClean="0"/>
              <a:t>What is ASYNC and AWAIT function?</a:t>
            </a:r>
          </a:p>
          <a:p>
            <a:pPr>
              <a:lnSpc>
                <a:spcPct val="150000"/>
              </a:lnSpc>
            </a:pPr>
            <a:r>
              <a:rPr lang="en-US" dirty="0" smtClean="0"/>
              <a:t>The role of ASYNC and AWAIT function in coding sphero.</a:t>
            </a:r>
          </a:p>
          <a:p>
            <a:pPr>
              <a:lnSpc>
                <a:spcPct val="150000"/>
              </a:lnSpc>
            </a:pPr>
            <a:r>
              <a:rPr lang="en-US" dirty="0" smtClean="0"/>
              <a:t>To create a small fun game using </a:t>
            </a:r>
            <a:r>
              <a:rPr lang="en-US" dirty="0" err="1" smtClean="0"/>
              <a:t>sphero</a:t>
            </a:r>
            <a:r>
              <a:rPr lang="en-US" dirty="0" smtClean="0"/>
              <a:t>.</a:t>
            </a:r>
          </a:p>
        </p:txBody>
      </p:sp>
      <p:sp>
        <p:nvSpPr>
          <p:cNvPr id="4" name="Title 1"/>
          <p:cNvSpPr txBox="1">
            <a:spLocks/>
          </p:cNvSpPr>
          <p:nvPr/>
        </p:nvSpPr>
        <p:spPr>
          <a:xfrm>
            <a:off x="2589212" y="1066800"/>
            <a:ext cx="8911687"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In this tutorial you will be able to learn: </a:t>
            </a:r>
            <a:endParaRPr lang="en-US" sz="2800" dirty="0">
              <a:latin typeface="Georgia" panose="02040502050405020303" pitchFamily="18" charset="0"/>
            </a:endParaRPr>
          </a:p>
        </p:txBody>
      </p:sp>
    </p:spTree>
    <p:extLst>
      <p:ext uri="{BB962C8B-B14F-4D97-AF65-F5344CB8AC3E}">
        <p14:creationId xmlns:p14="http://schemas.microsoft.com/office/powerpoint/2010/main" val="7280043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is </a:t>
            </a:r>
            <a:r>
              <a:rPr lang="en-US" sz="4000" dirty="0" err="1" smtClean="0"/>
              <a:t>Sphero</a:t>
            </a:r>
            <a:r>
              <a:rPr lang="en-US" sz="4000" dirty="0" smtClean="0"/>
              <a:t>?</a:t>
            </a:r>
            <a:endParaRPr lang="en-US" sz="4000" dirty="0"/>
          </a:p>
        </p:txBody>
      </p:sp>
      <p:sp>
        <p:nvSpPr>
          <p:cNvPr id="3" name="Content Placeholder 2"/>
          <p:cNvSpPr>
            <a:spLocks noGrp="1"/>
          </p:cNvSpPr>
          <p:nvPr>
            <p:ph idx="1"/>
          </p:nvPr>
        </p:nvSpPr>
        <p:spPr>
          <a:xfrm>
            <a:off x="1632771" y="1618592"/>
            <a:ext cx="8915400" cy="4477407"/>
          </a:xfrm>
        </p:spPr>
        <p:txBody>
          <a:bodyPr>
            <a:noAutofit/>
          </a:bodyPr>
          <a:lstStyle/>
          <a:p>
            <a:r>
              <a:rPr lang="en-US" sz="2000" dirty="0" smtClean="0"/>
              <a:t>As name itself specifies it is a spherical robot designed by </a:t>
            </a:r>
            <a:r>
              <a:rPr lang="en-US" sz="2000" dirty="0" err="1" smtClean="0"/>
              <a:t>Sphero</a:t>
            </a:r>
            <a:r>
              <a:rPr lang="en-US" sz="2000" dirty="0" smtClean="0"/>
              <a:t>.</a:t>
            </a:r>
          </a:p>
          <a:p>
            <a:r>
              <a:rPr lang="en-US" sz="2000" dirty="0" smtClean="0"/>
              <a:t>It’s design is packed with a little Gyroscope, accelerometer and LED lights.</a:t>
            </a:r>
          </a:p>
          <a:p>
            <a:r>
              <a:rPr lang="en-US" sz="2000" dirty="0" smtClean="0"/>
              <a:t>Initially in 2011 inventors, </a:t>
            </a:r>
            <a:r>
              <a:rPr lang="en-US" sz="2000" dirty="0" err="1" smtClean="0"/>
              <a:t>Lan</a:t>
            </a:r>
            <a:r>
              <a:rPr lang="en-US" sz="2000" dirty="0" smtClean="0"/>
              <a:t> Bernstein and Adam Wilson prototyped for </a:t>
            </a:r>
            <a:r>
              <a:rPr lang="en-US" sz="2000" dirty="0" err="1" smtClean="0"/>
              <a:t>Sphero</a:t>
            </a:r>
            <a:r>
              <a:rPr lang="en-US" sz="2000" dirty="0" smtClean="0"/>
              <a:t>.</a:t>
            </a:r>
          </a:p>
          <a:p>
            <a:r>
              <a:rPr lang="en-US" sz="2000" dirty="0" smtClean="0"/>
              <a:t>It is considered to be the world’s first </a:t>
            </a:r>
            <a:r>
              <a:rPr lang="en-US" sz="2000" b="1" dirty="0" smtClean="0"/>
              <a:t>robotic ball </a:t>
            </a:r>
            <a:r>
              <a:rPr lang="en-US" sz="2000" dirty="0" smtClean="0"/>
              <a:t>that can be controlled with a </a:t>
            </a:r>
            <a:r>
              <a:rPr lang="en-US" sz="2000" b="1" dirty="0" smtClean="0"/>
              <a:t>tilt, touch, or swing </a:t>
            </a:r>
            <a:r>
              <a:rPr lang="en-US" sz="2000" dirty="0" smtClean="0"/>
              <a:t>from Smartphone or Tablet.</a:t>
            </a:r>
          </a:p>
          <a:p>
            <a:r>
              <a:rPr lang="en-US" sz="2000" dirty="0" smtClean="0"/>
              <a:t>It can run through Android, IOS, windows and can be connected to phone via </a:t>
            </a:r>
            <a:r>
              <a:rPr lang="en-US" sz="2000" dirty="0" err="1" smtClean="0"/>
              <a:t>bluetooth</a:t>
            </a:r>
            <a:r>
              <a:rPr lang="en-US" sz="2000" dirty="0" smtClean="0"/>
              <a:t>.</a:t>
            </a:r>
          </a:p>
          <a:p>
            <a:r>
              <a:rPr lang="en-US" sz="2000" dirty="0" smtClean="0"/>
              <a:t>We can drive </a:t>
            </a:r>
            <a:r>
              <a:rPr lang="en-US" sz="2000" dirty="0" err="1" smtClean="0"/>
              <a:t>Sphero</a:t>
            </a:r>
            <a:r>
              <a:rPr lang="en-US" sz="2000" dirty="0" smtClean="0"/>
              <a:t>, play tabletop and multi player games, hold it in our hands and can use it as controller for on-screen </a:t>
            </a:r>
            <a:r>
              <a:rPr lang="en-US" sz="2000" dirty="0" err="1" smtClean="0"/>
              <a:t>gameplay</a:t>
            </a:r>
            <a:r>
              <a:rPr lang="en-US" sz="2000" dirty="0" smtClean="0"/>
              <a:t>, learn basic programming, and even explore </a:t>
            </a:r>
            <a:r>
              <a:rPr lang="en-US" sz="2000" dirty="0" err="1" smtClean="0"/>
              <a:t>augumented</a:t>
            </a:r>
            <a:r>
              <a:rPr lang="en-US" sz="2000" dirty="0" smtClean="0"/>
              <a:t> reality.</a:t>
            </a:r>
          </a:p>
          <a:p>
            <a:r>
              <a:rPr lang="en-US" sz="2000" dirty="0" smtClean="0"/>
              <a:t>It’s programmed in JAVA SCRIPT.</a:t>
            </a:r>
            <a:endParaRPr lang="en-US" sz="1200" dirty="0" smtClean="0"/>
          </a:p>
          <a:p>
            <a:endParaRPr lang="en-US" sz="1200" dirty="0" smtClean="0"/>
          </a:p>
          <a:p>
            <a:endParaRPr lang="en-US" sz="1200" b="1" dirty="0"/>
          </a:p>
        </p:txBody>
      </p:sp>
    </p:spTree>
    <p:extLst>
      <p:ext uri="{BB962C8B-B14F-4D97-AF65-F5344CB8AC3E}">
        <p14:creationId xmlns:p14="http://schemas.microsoft.com/office/powerpoint/2010/main" val="3353082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Different types of </a:t>
            </a:r>
            <a:r>
              <a:rPr lang="en-US" dirty="0" err="1" smtClean="0"/>
              <a:t>Spheros</a:t>
            </a:r>
            <a:r>
              <a:rPr lang="en-US" dirty="0" smtClean="0"/>
              <a:t> available:</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8480" y="1905000"/>
            <a:ext cx="3032702" cy="2324879"/>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1320" y="1905000"/>
            <a:ext cx="3201119" cy="2586057"/>
          </a:xfrm>
          <a:prstGeom prst="rect">
            <a:avLst/>
          </a:prstGeom>
        </p:spPr>
      </p:pic>
      <p:pic>
        <p:nvPicPr>
          <p:cNvPr id="11"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47223" y="2046908"/>
            <a:ext cx="2709102" cy="2302240"/>
          </a:xfrm>
          <a:prstGeom prst="rect">
            <a:avLst/>
          </a:prstGeom>
        </p:spPr>
      </p:pic>
      <p:sp>
        <p:nvSpPr>
          <p:cNvPr id="12" name="Title 1"/>
          <p:cNvSpPr txBox="1">
            <a:spLocks/>
          </p:cNvSpPr>
          <p:nvPr/>
        </p:nvSpPr>
        <p:spPr>
          <a:xfrm>
            <a:off x="1602183"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SPRK+</a:t>
            </a:r>
            <a:endParaRPr lang="en-US" sz="2800" dirty="0">
              <a:latin typeface="Georgia" panose="02040502050405020303" pitchFamily="18" charset="0"/>
            </a:endParaRPr>
          </a:p>
        </p:txBody>
      </p:sp>
      <p:sp>
        <p:nvSpPr>
          <p:cNvPr id="14" name="Title 1"/>
          <p:cNvSpPr txBox="1">
            <a:spLocks/>
          </p:cNvSpPr>
          <p:nvPr/>
        </p:nvSpPr>
        <p:spPr>
          <a:xfrm>
            <a:off x="9693408"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latin typeface="Georgia" panose="02040502050405020303" pitchFamily="18" charset="0"/>
              </a:rPr>
              <a:t>Bolt</a:t>
            </a:r>
          </a:p>
        </p:txBody>
      </p:sp>
      <p:sp>
        <p:nvSpPr>
          <p:cNvPr id="15" name="Title 1"/>
          <p:cNvSpPr txBox="1">
            <a:spLocks/>
          </p:cNvSpPr>
          <p:nvPr/>
        </p:nvSpPr>
        <p:spPr>
          <a:xfrm>
            <a:off x="6041322" y="4759262"/>
            <a:ext cx="1416731" cy="656050"/>
          </a:xfrm>
          <a:prstGeom prst="rect">
            <a:avLst/>
          </a:prstGeom>
        </p:spPr>
        <p:txBody>
          <a:bodyPr vert="horz" lIns="91440" tIns="45720" rIns="91440" bIns="45720" rtlCol="0" anchor="t">
            <a:normAutofit fontScale="82500" lnSpcReduction="2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err="1">
                <a:latin typeface="Georgia" panose="02040502050405020303" pitchFamily="18" charset="0"/>
              </a:rPr>
              <a:t>Darkside</a:t>
            </a:r>
            <a:r>
              <a:rPr lang="en-US" sz="2800" dirty="0">
                <a:latin typeface="Georgia" panose="02040502050405020303" pitchFamily="18" charset="0"/>
              </a:rPr>
              <a:t> Ollie</a:t>
            </a:r>
          </a:p>
        </p:txBody>
      </p:sp>
    </p:spTree>
    <p:extLst>
      <p:ext uri="{BB962C8B-B14F-4D97-AF65-F5344CB8AC3E}">
        <p14:creationId xmlns:p14="http://schemas.microsoft.com/office/powerpoint/2010/main" val="3292394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4286"/>
          <a:stretch/>
        </p:blipFill>
        <p:spPr>
          <a:xfrm>
            <a:off x="2117594" y="3523251"/>
            <a:ext cx="2709102" cy="2379745"/>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r="22271" b="18128"/>
          <a:stretch/>
        </p:blipFill>
        <p:spPr>
          <a:xfrm>
            <a:off x="2117594" y="387740"/>
            <a:ext cx="2614063" cy="242803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1384" y="387739"/>
            <a:ext cx="3955968" cy="4851917"/>
          </a:xfrm>
          <a:prstGeom prst="rect">
            <a:avLst/>
          </a:prstGeom>
        </p:spPr>
      </p:pic>
      <p:sp>
        <p:nvSpPr>
          <p:cNvPr id="8" name="Rectangle 7"/>
          <p:cNvSpPr/>
          <p:nvPr/>
        </p:nvSpPr>
        <p:spPr>
          <a:xfrm>
            <a:off x="2747997" y="2929811"/>
            <a:ext cx="1353256" cy="369332"/>
          </a:xfrm>
          <a:prstGeom prst="rect">
            <a:avLst/>
          </a:prstGeom>
        </p:spPr>
        <p:txBody>
          <a:bodyPr wrap="none">
            <a:spAutoFit/>
          </a:bodyPr>
          <a:lstStyle/>
          <a:p>
            <a:r>
              <a:rPr lang="en-US" dirty="0"/>
              <a:t>Sphero 2.0</a:t>
            </a:r>
          </a:p>
        </p:txBody>
      </p:sp>
      <p:sp>
        <p:nvSpPr>
          <p:cNvPr id="9" name="Rectangle 8"/>
          <p:cNvSpPr/>
          <p:nvPr/>
        </p:nvSpPr>
        <p:spPr>
          <a:xfrm>
            <a:off x="3134552" y="6241143"/>
            <a:ext cx="675185" cy="369332"/>
          </a:xfrm>
          <a:prstGeom prst="rect">
            <a:avLst/>
          </a:prstGeom>
        </p:spPr>
        <p:txBody>
          <a:bodyPr wrap="none">
            <a:spAutoFit/>
          </a:bodyPr>
          <a:lstStyle/>
          <a:p>
            <a:r>
              <a:rPr lang="en-US" dirty="0"/>
              <a:t>Ollie</a:t>
            </a:r>
          </a:p>
        </p:txBody>
      </p:sp>
      <p:sp>
        <p:nvSpPr>
          <p:cNvPr id="10" name="Rectangle 9"/>
          <p:cNvSpPr/>
          <p:nvPr/>
        </p:nvSpPr>
        <p:spPr>
          <a:xfrm>
            <a:off x="9276388" y="5718330"/>
            <a:ext cx="673582" cy="369332"/>
          </a:xfrm>
          <a:prstGeom prst="rect">
            <a:avLst/>
          </a:prstGeom>
        </p:spPr>
        <p:txBody>
          <a:bodyPr wrap="none">
            <a:spAutoFit/>
          </a:bodyPr>
          <a:lstStyle/>
          <a:p>
            <a:r>
              <a:rPr lang="en-US" dirty="0" smtClean="0"/>
              <a:t>MINI</a:t>
            </a:r>
            <a:endParaRPr lang="en-US" dirty="0"/>
          </a:p>
        </p:txBody>
      </p:sp>
    </p:spTree>
    <p:extLst>
      <p:ext uri="{BB962C8B-B14F-4D97-AF65-F5344CB8AC3E}">
        <p14:creationId xmlns:p14="http://schemas.microsoft.com/office/powerpoint/2010/main" val="218465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features </a:t>
            </a:r>
            <a:r>
              <a:rPr lang="en-US" dirty="0"/>
              <a:t>o</a:t>
            </a:r>
            <a:r>
              <a:rPr lang="en-US" dirty="0" smtClean="0"/>
              <a:t>f </a:t>
            </a:r>
            <a:r>
              <a:rPr lang="en-US" dirty="0" err="1" smtClean="0"/>
              <a:t>sphero</a:t>
            </a:r>
            <a:endParaRPr lang="en-US" dirty="0"/>
          </a:p>
        </p:txBody>
      </p:sp>
      <p:sp>
        <p:nvSpPr>
          <p:cNvPr id="3" name="Content Placeholder 2"/>
          <p:cNvSpPr>
            <a:spLocks noGrp="1"/>
          </p:cNvSpPr>
          <p:nvPr>
            <p:ph idx="1"/>
          </p:nvPr>
        </p:nvSpPr>
        <p:spPr/>
        <p:txBody>
          <a:bodyPr>
            <a:normAutofit/>
          </a:bodyPr>
          <a:lstStyle/>
          <a:p>
            <a:r>
              <a:rPr lang="en-US" dirty="0"/>
              <a:t>Control System &amp; </a:t>
            </a:r>
            <a:r>
              <a:rPr lang="en-US" dirty="0" smtClean="0"/>
              <a:t>Motors</a:t>
            </a:r>
          </a:p>
          <a:p>
            <a:r>
              <a:rPr lang="en-US" dirty="0" smtClean="0"/>
              <a:t>Lights</a:t>
            </a:r>
          </a:p>
          <a:p>
            <a:r>
              <a:rPr lang="en-US" dirty="0" smtClean="0"/>
              <a:t>SENSORS</a:t>
            </a:r>
          </a:p>
          <a:p>
            <a:r>
              <a:rPr lang="en-US" dirty="0" smtClean="0"/>
              <a:t>IMU(Inertial </a:t>
            </a:r>
            <a:r>
              <a:rPr lang="en-US" dirty="0"/>
              <a:t>Measurement </a:t>
            </a:r>
            <a:r>
              <a:rPr lang="en-US" dirty="0" smtClean="0"/>
              <a:t>Unit)</a:t>
            </a:r>
          </a:p>
          <a:p>
            <a:r>
              <a:rPr lang="en-US" dirty="0"/>
              <a:t>Accelerometer and </a:t>
            </a:r>
            <a:r>
              <a:rPr lang="en-US" dirty="0" err="1" smtClean="0"/>
              <a:t>Gyrometer</a:t>
            </a:r>
            <a:endParaRPr lang="en-US" dirty="0"/>
          </a:p>
          <a:p>
            <a:r>
              <a:rPr lang="en-US" dirty="0" smtClean="0"/>
              <a:t>Collision Detection</a:t>
            </a:r>
          </a:p>
          <a:p>
            <a:r>
              <a:rPr lang="en-US" dirty="0" smtClean="0"/>
              <a:t>Locator</a:t>
            </a:r>
          </a:p>
          <a:p>
            <a:r>
              <a:rPr lang="en-US" dirty="0" smtClean="0"/>
              <a:t>Bluetooth</a:t>
            </a:r>
          </a:p>
          <a:p>
            <a:endParaRPr lang="en-US" dirty="0"/>
          </a:p>
          <a:p>
            <a:endParaRPr lang="en-US" dirty="0"/>
          </a:p>
        </p:txBody>
      </p:sp>
    </p:spTree>
    <p:extLst>
      <p:ext uri="{BB962C8B-B14F-4D97-AF65-F5344CB8AC3E}">
        <p14:creationId xmlns:p14="http://schemas.microsoft.com/office/powerpoint/2010/main" val="3524243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started with </a:t>
            </a:r>
            <a:r>
              <a:rPr lang="en-US" dirty="0" err="1"/>
              <a:t>s</a:t>
            </a:r>
            <a:r>
              <a:rPr lang="en-US" dirty="0" err="1" smtClean="0"/>
              <a:t>phero</a:t>
            </a:r>
            <a:endParaRPr lang="en-US" dirty="0"/>
          </a:p>
        </p:txBody>
      </p:sp>
      <p:sp>
        <p:nvSpPr>
          <p:cNvPr id="3" name="Content Placeholder 2"/>
          <p:cNvSpPr>
            <a:spLocks noGrp="1"/>
          </p:cNvSpPr>
          <p:nvPr>
            <p:ph idx="1"/>
          </p:nvPr>
        </p:nvSpPr>
        <p:spPr/>
        <p:txBody>
          <a:bodyPr/>
          <a:lstStyle/>
          <a:p>
            <a:r>
              <a:rPr lang="en-US" dirty="0" smtClean="0"/>
              <a:t>Download </a:t>
            </a:r>
            <a:r>
              <a:rPr lang="en-US" dirty="0" err="1" smtClean="0"/>
              <a:t>sphero</a:t>
            </a:r>
            <a:r>
              <a:rPr lang="en-US" dirty="0" smtClean="0"/>
              <a:t> </a:t>
            </a:r>
            <a:r>
              <a:rPr lang="en-US" dirty="0" err="1"/>
              <a:t>edu</a:t>
            </a:r>
            <a:r>
              <a:rPr lang="en-US" dirty="0"/>
              <a:t> </a:t>
            </a:r>
            <a:r>
              <a:rPr lang="en-US" dirty="0" smtClean="0"/>
              <a:t>app .</a:t>
            </a:r>
          </a:p>
          <a:p>
            <a:r>
              <a:rPr lang="en-US" dirty="0" smtClean="0"/>
              <a:t>Connect your </a:t>
            </a:r>
            <a:r>
              <a:rPr lang="en-US" dirty="0" err="1" smtClean="0"/>
              <a:t>sphero</a:t>
            </a:r>
            <a:r>
              <a:rPr lang="en-US" dirty="0" smtClean="0"/>
              <a:t> to device using USB.</a:t>
            </a:r>
          </a:p>
          <a:p>
            <a:r>
              <a:rPr lang="en-US" dirty="0" smtClean="0"/>
              <a:t>Go to drive and choose your </a:t>
            </a:r>
            <a:r>
              <a:rPr lang="en-US" dirty="0" err="1" smtClean="0"/>
              <a:t>sphero</a:t>
            </a:r>
            <a:r>
              <a:rPr lang="en-US" dirty="0" smtClean="0"/>
              <a:t> to connect.</a:t>
            </a:r>
            <a:endParaRPr lang="en-US" dirty="0"/>
          </a:p>
        </p:txBody>
      </p:sp>
    </p:spTree>
    <p:extLst>
      <p:ext uri="{BB962C8B-B14F-4D97-AF65-F5344CB8AC3E}">
        <p14:creationId xmlns:p14="http://schemas.microsoft.com/office/powerpoint/2010/main" val="3257977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907" y="271413"/>
            <a:ext cx="8911687" cy="1280890"/>
          </a:xfrm>
        </p:spPr>
        <p:txBody>
          <a:bodyPr>
            <a:normAutofit fontScale="90000"/>
          </a:bodyPr>
          <a:lstStyle/>
          <a:p>
            <a:r>
              <a:rPr lang="en-US" b="1" dirty="0"/>
              <a:t>Program 3 Ways</a:t>
            </a:r>
            <a:br>
              <a:rPr lang="en-US" b="1" dirty="0"/>
            </a:br>
            <a:r>
              <a:rPr lang="en-US" sz="2700" dirty="0"/>
              <a:t>the Sphero Edu app allows you to program your robot 3 different ways.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65907" y="1996440"/>
            <a:ext cx="9873804" cy="486156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704832536"/>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1884</TotalTime>
  <Words>1061</Words>
  <Application>Microsoft Office PowerPoint</Application>
  <PresentationFormat>Widescreen</PresentationFormat>
  <Paragraphs>178</Paragraphs>
  <Slides>26</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Arial Rounded MT Bold</vt:lpstr>
      <vt:lpstr>Calibri</vt:lpstr>
      <vt:lpstr>Century Gothic</vt:lpstr>
      <vt:lpstr>Courier New</vt:lpstr>
      <vt:lpstr>Georgia</vt:lpstr>
      <vt:lpstr>Tahoma</vt:lpstr>
      <vt:lpstr>Wingdings 3</vt:lpstr>
      <vt:lpstr>Wisp</vt:lpstr>
      <vt:lpstr>SPHERO</vt:lpstr>
      <vt:lpstr> </vt:lpstr>
      <vt:lpstr>AGENDA </vt:lpstr>
      <vt:lpstr>What is Sphero?</vt:lpstr>
      <vt:lpstr>Different types of Spheros available:</vt:lpstr>
      <vt:lpstr>PowerPoint Presentation</vt:lpstr>
      <vt:lpstr>Important features of sphero</vt:lpstr>
      <vt:lpstr>Getting started with sphero</vt:lpstr>
      <vt:lpstr>Program 3 Ways the Sphero Edu app allows you to program your robot 3 different ways.</vt:lpstr>
      <vt:lpstr>PowerPoint Presentation</vt:lpstr>
      <vt:lpstr>PowerPoint Presentation</vt:lpstr>
      <vt:lpstr>PowerPoint Presentation</vt:lpstr>
      <vt:lpstr>ASYNC &amp; AWAIT</vt:lpstr>
      <vt:lpstr>Before jumping directly to Async, consider this </vt:lpstr>
      <vt:lpstr>CALLBACKS</vt:lpstr>
      <vt:lpstr>   Promises</vt:lpstr>
      <vt:lpstr>They look like this when used</vt:lpstr>
      <vt:lpstr>Promises have some other very interesting properties, which allow them to be chained. Lets say we have other functions that return a Promise. We could do this:</vt:lpstr>
      <vt:lpstr>What is an Async function?</vt:lpstr>
      <vt:lpstr>Example</vt:lpstr>
      <vt:lpstr>To keep in mind</vt:lpstr>
      <vt:lpstr>Lets see how async/await roughly translates into Promises</vt:lpstr>
      <vt:lpstr>FUN TIME</vt:lpstr>
      <vt:lpstr>The Sphero Maze Path:</vt:lpstr>
      <vt:lpstr>JavaScript code For the sphero path :</vt:lpstr>
      <vt:lpstr>References</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SPHERO</dc:title>
  <dc:creator>Prakash,Ankit</dc:creator>
  <cp:lastModifiedBy>Kukunoor,Keerthi Sree</cp:lastModifiedBy>
  <cp:revision>36</cp:revision>
  <dcterms:created xsi:type="dcterms:W3CDTF">2018-11-10T23:57:21Z</dcterms:created>
  <dcterms:modified xsi:type="dcterms:W3CDTF">2018-11-19T01:10:00Z</dcterms:modified>
</cp:coreProperties>
</file>

<file path=docProps/thumbnail.jpeg>
</file>